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29"/>
  </p:notesMasterIdLst>
  <p:sldIdLst>
    <p:sldId id="256" r:id="rId5"/>
    <p:sldId id="257" r:id="rId6"/>
    <p:sldId id="261" r:id="rId7"/>
    <p:sldId id="280" r:id="rId8"/>
    <p:sldId id="259" r:id="rId9"/>
    <p:sldId id="262" r:id="rId10"/>
    <p:sldId id="263" r:id="rId11"/>
    <p:sldId id="264" r:id="rId12"/>
    <p:sldId id="278"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9" r:id="rId27"/>
    <p:sldId id="260" r:id="rId28"/>
  </p:sldIdLst>
  <p:sldSz cx="9902825" cy="6858000"/>
  <p:notesSz cx="6858000" cy="9144000"/>
  <p:custDataLst>
    <p:tags r:id="rId3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119">
          <p15:clr>
            <a:srgbClr val="A4A3A4"/>
          </p15:clr>
        </p15:guide>
        <p15:guide id="2" orient="horz" pos="2183">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31" roundtripDataSignature="AMtx7mgzVOCuRa2lmBSldHvyNdTeCm17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9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8B4DE7-9D32-146E-3BE1-49331E1281C8}" v="145" dt="2024-03-21T03:50:21.629"/>
    <p1510:client id="{DC1DEB32-F75D-12BC-AC5A-16D3DD7CCA93}" v="25" dt="2024-03-21T04:01:57.731"/>
    <p1510:client id="{DF79D0D7-56C7-4B3D-8BA6-6148751C5647}" v="131" dt="2024-03-21T06:23:07.2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452" y="102"/>
      </p:cViewPr>
      <p:guideLst>
        <p:guide pos="3119"/>
        <p:guide orient="horz" pos="218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‹Nº›</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 name="Google Shape;54;p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ront Cover">
  <p:cSld name="Front Cover">
    <p:bg>
      <p:bgPr>
        <a:solidFill>
          <a:srgbClr val="F2F2F2"/>
        </a:solidFill>
        <a:effectLst/>
      </p:bgPr>
    </p:bg>
    <p:spTree>
      <p:nvGrpSpPr>
        <p:cNvPr id="1" name="Shape 10"/>
        <p:cNvGrpSpPr/>
        <p:nvPr/>
      </p:nvGrpSpPr>
      <p:grpSpPr>
        <a:xfrm>
          <a:off x="0" y="0"/>
          <a:ext cx="0" cy="0"/>
          <a:chOff x="0" y="0"/>
          <a:chExt cx="0" cy="0"/>
        </a:xfrm>
      </p:grpSpPr>
      <p:pic>
        <p:nvPicPr>
          <p:cNvPr id="11" name="Google Shape;11;p7"/>
          <p:cNvPicPr preferRelativeResize="0"/>
          <p:nvPr/>
        </p:nvPicPr>
        <p:blipFill rotWithShape="1">
          <a:blip r:embed="rId2">
            <a:alphaModFix/>
          </a:blip>
          <a:srcRect/>
          <a:stretch/>
        </p:blipFill>
        <p:spPr>
          <a:xfrm>
            <a:off x="0" y="0"/>
            <a:ext cx="9902825" cy="6858000"/>
          </a:xfrm>
          <a:prstGeom prst="rect">
            <a:avLst/>
          </a:prstGeom>
          <a:noFill/>
          <a:ln>
            <a:noFill/>
          </a:ln>
        </p:spPr>
      </p:pic>
      <p:sp>
        <p:nvSpPr>
          <p:cNvPr id="12" name="Google Shape;12;p7"/>
          <p:cNvSpPr/>
          <p:nvPr/>
        </p:nvSpPr>
        <p:spPr>
          <a:xfrm>
            <a:off x="449468" y="450000"/>
            <a:ext cx="1282022"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a:buNone/>
            </a:pPr>
            <a:endParaRPr sz="1959" b="0" i="0" u="none" strike="noStrike" cap="none">
              <a:solidFill>
                <a:schemeClr val="dk1"/>
              </a:solidFill>
              <a:latin typeface="Calibri"/>
              <a:ea typeface="Calibri"/>
              <a:cs typeface="Calibri"/>
              <a:sym typeface="Calibri"/>
            </a:endParaRPr>
          </a:p>
        </p:txBody>
      </p:sp>
      <p:pic>
        <p:nvPicPr>
          <p:cNvPr id="13" name="Google Shape;13;p7"/>
          <p:cNvPicPr preferRelativeResize="0"/>
          <p:nvPr/>
        </p:nvPicPr>
        <p:blipFill rotWithShape="1">
          <a:blip r:embed="rId3">
            <a:alphaModFix/>
          </a:blip>
          <a:srcRect/>
          <a:stretch/>
        </p:blipFill>
        <p:spPr>
          <a:xfrm>
            <a:off x="4265631" y="6141164"/>
            <a:ext cx="1371564" cy="450000"/>
          </a:xfrm>
          <a:prstGeom prst="rect">
            <a:avLst/>
          </a:prstGeom>
          <a:noFill/>
          <a:ln>
            <a:noFill/>
          </a:ln>
        </p:spPr>
      </p:pic>
      <p:sp>
        <p:nvSpPr>
          <p:cNvPr id="14" name="Google Shape;14;p7"/>
          <p:cNvSpPr/>
          <p:nvPr/>
        </p:nvSpPr>
        <p:spPr>
          <a:xfrm>
            <a:off x="990000" y="4320000"/>
            <a:ext cx="5832526" cy="369332"/>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400" b="0" i="0" u="none" strike="noStrike" cap="none">
                <a:solidFill>
                  <a:srgbClr val="1428A0"/>
                </a:solidFill>
                <a:latin typeface="Arial"/>
                <a:ea typeface="Arial"/>
                <a:cs typeface="Arial"/>
                <a:sym typeface="Arial"/>
              </a:rPr>
              <a:t>C&amp;P Course</a:t>
            </a:r>
            <a:endParaRPr sz="2400" b="0" i="0" u="none" strike="noStrike" cap="none">
              <a:solidFill>
                <a:srgbClr val="1428A0"/>
              </a:solidFill>
              <a:latin typeface="Arial"/>
              <a:ea typeface="Arial"/>
              <a:cs typeface="Arial"/>
              <a:sym typeface="Arial"/>
            </a:endParaRPr>
          </a:p>
        </p:txBody>
      </p:sp>
      <p:sp>
        <p:nvSpPr>
          <p:cNvPr id="15" name="Google Shape;15;p7"/>
          <p:cNvSpPr/>
          <p:nvPr/>
        </p:nvSpPr>
        <p:spPr>
          <a:xfrm>
            <a:off x="724689" y="4320000"/>
            <a:ext cx="54000" cy="360000"/>
          </a:xfrm>
          <a:prstGeom prst="rect">
            <a:avLst/>
          </a:prstGeom>
          <a:solidFill>
            <a:srgbClr val="1428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7"/>
          <p:cNvSpPr txBox="1">
            <a:spLocks noGrp="1"/>
          </p:cNvSpPr>
          <p:nvPr>
            <p:ph type="body" idx="1"/>
          </p:nvPr>
        </p:nvSpPr>
        <p:spPr>
          <a:xfrm>
            <a:off x="720000" y="3551768"/>
            <a:ext cx="6837808" cy="276999"/>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7F7F7F"/>
              </a:buClr>
              <a:buSzPts val="1800"/>
              <a:buFont typeface="Arial"/>
              <a:buNone/>
              <a:defRPr sz="1800" b="0" i="0" u="none" strike="noStrike" cap="none">
                <a:solidFill>
                  <a:srgbClr val="7F7F7F"/>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 name="Google Shape;17;p7"/>
          <p:cNvSpPr txBox="1">
            <a:spLocks noGrp="1"/>
          </p:cNvSpPr>
          <p:nvPr>
            <p:ph type="title"/>
          </p:nvPr>
        </p:nvSpPr>
        <p:spPr>
          <a:xfrm>
            <a:off x="720000" y="1710000"/>
            <a:ext cx="5221019" cy="1477328"/>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solidFill>
                  <a:schemeClr val="lt1"/>
                </a:solidFill>
                <a:latin typeface="Calibri"/>
                <a:ea typeface="Calibri"/>
                <a:cs typeface="Calibri"/>
                <a:sym typeface="Calibri"/>
              </a:defRPr>
            </a:lvl2pPr>
            <a:lvl3pPr lvl="2">
              <a:spcBef>
                <a:spcPts val="0"/>
              </a:spcBef>
              <a:spcAft>
                <a:spcPts val="0"/>
              </a:spcAft>
              <a:buSzPts val="1400"/>
              <a:buNone/>
              <a:defRPr sz="1800">
                <a:solidFill>
                  <a:schemeClr val="lt1"/>
                </a:solidFill>
                <a:latin typeface="Calibri"/>
                <a:ea typeface="Calibri"/>
                <a:cs typeface="Calibri"/>
                <a:sym typeface="Calibri"/>
              </a:defRPr>
            </a:lvl3pPr>
            <a:lvl4pPr lvl="3">
              <a:spcBef>
                <a:spcPts val="0"/>
              </a:spcBef>
              <a:spcAft>
                <a:spcPts val="0"/>
              </a:spcAft>
              <a:buSzPts val="1400"/>
              <a:buNone/>
              <a:defRPr sz="1800">
                <a:solidFill>
                  <a:schemeClr val="lt1"/>
                </a:solidFill>
                <a:latin typeface="Calibri"/>
                <a:ea typeface="Calibri"/>
                <a:cs typeface="Calibri"/>
                <a:sym typeface="Calibri"/>
              </a:defRPr>
            </a:lvl4pPr>
            <a:lvl5pPr lvl="4">
              <a:spcBef>
                <a:spcPts val="0"/>
              </a:spcBef>
              <a:spcAft>
                <a:spcPts val="0"/>
              </a:spcAft>
              <a:buSzPts val="1400"/>
              <a:buNone/>
              <a:defRPr sz="1800">
                <a:solidFill>
                  <a:schemeClr val="lt1"/>
                </a:solidFill>
                <a:latin typeface="Calibri"/>
                <a:ea typeface="Calibri"/>
                <a:cs typeface="Calibri"/>
                <a:sym typeface="Calibri"/>
              </a:defRPr>
            </a:lvl5pPr>
            <a:lvl6pPr lvl="5">
              <a:spcBef>
                <a:spcPts val="0"/>
              </a:spcBef>
              <a:spcAft>
                <a:spcPts val="0"/>
              </a:spcAft>
              <a:buSzPts val="1400"/>
              <a:buNone/>
              <a:defRPr sz="1800">
                <a:solidFill>
                  <a:schemeClr val="lt1"/>
                </a:solidFill>
                <a:latin typeface="Calibri"/>
                <a:ea typeface="Calibri"/>
                <a:cs typeface="Calibri"/>
                <a:sym typeface="Calibri"/>
              </a:defRPr>
            </a:lvl6pPr>
            <a:lvl7pPr lvl="6">
              <a:spcBef>
                <a:spcPts val="0"/>
              </a:spcBef>
              <a:spcAft>
                <a:spcPts val="0"/>
              </a:spcAft>
              <a:buSzPts val="1400"/>
              <a:buNone/>
              <a:defRPr sz="1800">
                <a:solidFill>
                  <a:schemeClr val="lt1"/>
                </a:solidFill>
                <a:latin typeface="Calibri"/>
                <a:ea typeface="Calibri"/>
                <a:cs typeface="Calibri"/>
                <a:sym typeface="Calibri"/>
              </a:defRPr>
            </a:lvl7pPr>
            <a:lvl8pPr lvl="7">
              <a:spcBef>
                <a:spcPts val="0"/>
              </a:spcBef>
              <a:spcAft>
                <a:spcPts val="0"/>
              </a:spcAft>
              <a:buSzPts val="1400"/>
              <a:buNone/>
              <a:defRPr sz="1800">
                <a:solidFill>
                  <a:schemeClr val="lt1"/>
                </a:solidFill>
                <a:latin typeface="Calibri"/>
                <a:ea typeface="Calibri"/>
                <a:cs typeface="Calibri"/>
                <a:sym typeface="Calibri"/>
              </a:defRPr>
            </a:lvl8pPr>
            <a:lvl9pPr lvl="8">
              <a:spcBef>
                <a:spcPts val="0"/>
              </a:spcBef>
              <a:spcAft>
                <a:spcPts val="0"/>
              </a:spcAft>
              <a:buSzPts val="1400"/>
              <a:buNone/>
              <a:defRPr sz="1800">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HAPTER">
  <p:cSld name="CHAPTER">
    <p:spTree>
      <p:nvGrpSpPr>
        <p:cNvPr id="1" name="Shape 18"/>
        <p:cNvGrpSpPr/>
        <p:nvPr/>
      </p:nvGrpSpPr>
      <p:grpSpPr>
        <a:xfrm>
          <a:off x="0" y="0"/>
          <a:ext cx="0" cy="0"/>
          <a:chOff x="0" y="0"/>
          <a:chExt cx="0" cy="0"/>
        </a:xfrm>
      </p:grpSpPr>
      <p:pic>
        <p:nvPicPr>
          <p:cNvPr id="19" name="Google Shape;19;p8"/>
          <p:cNvPicPr preferRelativeResize="0"/>
          <p:nvPr/>
        </p:nvPicPr>
        <p:blipFill rotWithShape="1">
          <a:blip r:embed="rId2">
            <a:alphaModFix/>
          </a:blip>
          <a:srcRect/>
          <a:stretch/>
        </p:blipFill>
        <p:spPr>
          <a:xfrm>
            <a:off x="0" y="0"/>
            <a:ext cx="9902825" cy="6858000"/>
          </a:xfrm>
          <a:prstGeom prst="rect">
            <a:avLst/>
          </a:prstGeom>
          <a:noFill/>
          <a:ln>
            <a:noFill/>
          </a:ln>
        </p:spPr>
      </p:pic>
      <p:sp>
        <p:nvSpPr>
          <p:cNvPr id="20" name="Google Shape;20;p8"/>
          <p:cNvSpPr txBox="1">
            <a:spLocks noGrp="1"/>
          </p:cNvSpPr>
          <p:nvPr>
            <p:ph type="body" idx="1"/>
          </p:nvPr>
        </p:nvSpPr>
        <p:spPr>
          <a:xfrm>
            <a:off x="985007" y="2524714"/>
            <a:ext cx="4616240" cy="1329932"/>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4399"/>
              <a:buFont typeface="Arial"/>
              <a:buNone/>
              <a:defRPr sz="4399"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21" name="Google Shape;21;p8"/>
          <p:cNvCxnSpPr/>
          <p:nvPr/>
        </p:nvCxnSpPr>
        <p:spPr>
          <a:xfrm>
            <a:off x="449470"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22" name="Google Shape;22;p8"/>
          <p:cNvSpPr txBox="1"/>
          <p:nvPr/>
        </p:nvSpPr>
        <p:spPr>
          <a:xfrm>
            <a:off x="8836343" y="6498003"/>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b="0" i="0" u="none" strike="noStrike" cap="none">
                <a:solidFill>
                  <a:srgbClr val="7F7F7F"/>
                </a:solidFill>
                <a:latin typeface="Arial"/>
                <a:ea typeface="Arial"/>
                <a:cs typeface="Arial"/>
                <a:sym typeface="Arial"/>
              </a:rPr>
              <a:t>‹Nº›</a:t>
            </a:fld>
            <a:endParaRPr sz="900" b="0" i="0" u="none" strike="noStrike" cap="none">
              <a:solidFill>
                <a:srgbClr val="7F7F7F"/>
              </a:solidFill>
              <a:latin typeface="Arial"/>
              <a:ea typeface="Arial"/>
              <a:cs typeface="Arial"/>
              <a:sym typeface="Arial"/>
            </a:endParaRPr>
          </a:p>
        </p:txBody>
      </p:sp>
      <p:sp>
        <p:nvSpPr>
          <p:cNvPr id="23" name="Google Shape;23;p8"/>
          <p:cNvSpPr/>
          <p:nvPr/>
        </p:nvSpPr>
        <p:spPr>
          <a:xfrm>
            <a:off x="449468" y="6498005"/>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i="0" u="none" strike="noStrike" cap="none">
                <a:solidFill>
                  <a:srgbClr val="7F7F7F"/>
                </a:solidFill>
                <a:latin typeface="Arial"/>
                <a:ea typeface="Arial"/>
                <a:cs typeface="Arial"/>
                <a:sym typeface="Arial"/>
              </a:rPr>
              <a:t>Samsung Innovation Campus</a:t>
            </a:r>
            <a:endParaRPr/>
          </a:p>
        </p:txBody>
      </p:sp>
      <p:sp>
        <p:nvSpPr>
          <p:cNvPr id="24" name="Google Shape;24;p8"/>
          <p:cNvSpPr/>
          <p:nvPr/>
        </p:nvSpPr>
        <p:spPr>
          <a:xfrm>
            <a:off x="719769" y="2095280"/>
            <a:ext cx="59989" cy="1759369"/>
          </a:xfrm>
          <a:prstGeom prst="rect">
            <a:avLst/>
          </a:prstGeom>
          <a:solidFill>
            <a:srgbClr val="1428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62" b="0" i="0" u="none" strike="noStrike" cap="none">
              <a:solidFill>
                <a:srgbClr val="FFFFFF"/>
              </a:solidFill>
              <a:latin typeface="Calibri"/>
              <a:ea typeface="Calibri"/>
              <a:cs typeface="Calibri"/>
              <a:sym typeface="Calibri"/>
            </a:endParaRPr>
          </a:p>
        </p:txBody>
      </p:sp>
      <p:sp>
        <p:nvSpPr>
          <p:cNvPr id="25" name="Google Shape;25;p8"/>
          <p:cNvSpPr/>
          <p:nvPr/>
        </p:nvSpPr>
        <p:spPr>
          <a:xfrm>
            <a:off x="719769" y="4157762"/>
            <a:ext cx="59989" cy="323165"/>
          </a:xfrm>
          <a:prstGeom prst="rect">
            <a:avLst/>
          </a:prstGeom>
          <a:solidFill>
            <a:srgbClr val="1428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62" b="0" i="0" u="none" strike="noStrike" cap="none">
              <a:solidFill>
                <a:srgbClr val="FFFFFF"/>
              </a:solidFill>
              <a:latin typeface="Calibri"/>
              <a:ea typeface="Calibri"/>
              <a:cs typeface="Calibri"/>
              <a:sym typeface="Calibri"/>
            </a:endParaRPr>
          </a:p>
        </p:txBody>
      </p:sp>
      <p:sp>
        <p:nvSpPr>
          <p:cNvPr id="26" name="Google Shape;26;p8"/>
          <p:cNvSpPr txBox="1">
            <a:spLocks noGrp="1"/>
          </p:cNvSpPr>
          <p:nvPr>
            <p:ph type="body" idx="2"/>
          </p:nvPr>
        </p:nvSpPr>
        <p:spPr>
          <a:xfrm>
            <a:off x="985007" y="2066881"/>
            <a:ext cx="5475500" cy="310896"/>
          </a:xfrm>
          <a:prstGeom prst="rect">
            <a:avLst/>
          </a:prstGeom>
          <a:noFill/>
          <a:ln>
            <a:noFill/>
          </a:ln>
        </p:spPr>
        <p:txBody>
          <a:bodyPr spcFirstLastPara="1" wrap="square" lIns="0" tIns="0" rIns="0" bIns="45700" anchor="ctr" anchorCtr="0">
            <a:noAutofit/>
          </a:bodyPr>
          <a:lstStyle>
            <a:lvl1pPr marL="457200" marR="0" lvl="0" indent="-228600" algn="l" rtl="0">
              <a:lnSpc>
                <a:spcPct val="100000"/>
              </a:lnSpc>
              <a:spcBef>
                <a:spcPts val="0"/>
              </a:spcBef>
              <a:spcAft>
                <a:spcPts val="0"/>
              </a:spcAft>
              <a:buClr>
                <a:srgbClr val="7F7F7F"/>
              </a:buClr>
              <a:buSzPts val="1999"/>
              <a:buFont typeface="Arial"/>
              <a:buNone/>
              <a:defRPr sz="1999" b="0" i="0" u="none" strike="noStrike" cap="none">
                <a:solidFill>
                  <a:srgbClr val="7F7F7F"/>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8"/>
          <p:cNvSpPr/>
          <p:nvPr/>
        </p:nvSpPr>
        <p:spPr>
          <a:xfrm>
            <a:off x="989683" y="4157822"/>
            <a:ext cx="2631915" cy="32303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000" b="0" i="0" u="none" strike="noStrike" cap="none">
                <a:solidFill>
                  <a:srgbClr val="1428A0"/>
                </a:solidFill>
                <a:latin typeface="Arial"/>
                <a:ea typeface="Arial"/>
                <a:cs typeface="Arial"/>
                <a:sym typeface="Arial"/>
              </a:rPr>
              <a:t>C&amp;P</a:t>
            </a:r>
            <a:r>
              <a:rPr lang="en-US" sz="2099" b="0" i="0" u="none" strike="noStrike" cap="none">
                <a:solidFill>
                  <a:srgbClr val="1428A0"/>
                </a:solidFill>
                <a:latin typeface="Arial"/>
                <a:ea typeface="Arial"/>
                <a:cs typeface="Arial"/>
                <a:sym typeface="Arial"/>
              </a:rPr>
              <a:t> Course</a:t>
            </a:r>
            <a:endParaRPr sz="2099" b="0" i="0" u="none" strike="noStrike" cap="none">
              <a:solidFill>
                <a:srgbClr val="1428A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614">
          <p15:clr>
            <a:srgbClr val="FBAE40"/>
          </p15:clr>
        </p15:guide>
        <p15:guide id="3" pos="4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able of Contents">
  <p:cSld name="2_Table of Contents">
    <p:spTree>
      <p:nvGrpSpPr>
        <p:cNvPr id="1" name="Shape 34"/>
        <p:cNvGrpSpPr/>
        <p:nvPr/>
      </p:nvGrpSpPr>
      <p:grpSpPr>
        <a:xfrm>
          <a:off x="0" y="0"/>
          <a:ext cx="0" cy="0"/>
          <a:chOff x="0" y="0"/>
          <a:chExt cx="0" cy="0"/>
        </a:xfrm>
      </p:grpSpPr>
      <p:pic>
        <p:nvPicPr>
          <p:cNvPr id="35" name="Google Shape;35;p10"/>
          <p:cNvPicPr preferRelativeResize="0"/>
          <p:nvPr/>
        </p:nvPicPr>
        <p:blipFill rotWithShape="1">
          <a:blip r:embed="rId2">
            <a:alphaModFix/>
          </a:blip>
          <a:srcRect/>
          <a:stretch/>
        </p:blipFill>
        <p:spPr>
          <a:xfrm>
            <a:off x="0" y="0"/>
            <a:ext cx="9902825" cy="6858000"/>
          </a:xfrm>
          <a:prstGeom prst="rect">
            <a:avLst/>
          </a:prstGeom>
          <a:noFill/>
          <a:ln>
            <a:noFill/>
          </a:ln>
        </p:spPr>
      </p:pic>
      <p:cxnSp>
        <p:nvCxnSpPr>
          <p:cNvPr id="36" name="Google Shape;36;p10"/>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37" name="Google Shape;37;p10"/>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‹Nº›</a:t>
            </a:fld>
            <a:endParaRPr sz="900">
              <a:solidFill>
                <a:srgbClr val="7F7F7F"/>
              </a:solidFill>
              <a:latin typeface="Arial"/>
              <a:ea typeface="Arial"/>
              <a:cs typeface="Arial"/>
              <a:sym typeface="Arial"/>
            </a:endParaRPr>
          </a:p>
        </p:txBody>
      </p:sp>
      <p:sp>
        <p:nvSpPr>
          <p:cNvPr id="38" name="Google Shape;38;p10"/>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a:ea typeface="Arial"/>
                <a:cs typeface="Arial"/>
                <a:sym typeface="Arial"/>
              </a:rPr>
              <a:t>Samsung Innovation Campus</a:t>
            </a:r>
            <a:endParaRPr/>
          </a:p>
        </p:txBody>
      </p:sp>
      <p:sp>
        <p:nvSpPr>
          <p:cNvPr id="39" name="Google Shape;39;p10"/>
          <p:cNvSpPr txBox="1">
            <a:spLocks noGrp="1"/>
          </p:cNvSpPr>
          <p:nvPr>
            <p:ph type="title"/>
          </p:nvPr>
        </p:nvSpPr>
        <p:spPr>
          <a:xfrm>
            <a:off x="449468" y="1440000"/>
            <a:ext cx="8541187" cy="492443"/>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C0C0C"/>
              </a:buClr>
              <a:buSzPts val="3200"/>
              <a:buFont typeface="Arial"/>
              <a:buNone/>
              <a:defRPr sz="3200" b="0" i="0" u="none" strike="noStrike" cap="none">
                <a:solidFill>
                  <a:srgbClr val="0C0C0C"/>
                </a:solidFill>
                <a:latin typeface="Arial"/>
                <a:ea typeface="Arial"/>
                <a:cs typeface="Arial"/>
                <a:sym typeface="Arial"/>
              </a:defRPr>
            </a:lvl1pPr>
            <a:lvl2pPr lvl="1">
              <a:spcBef>
                <a:spcPts val="0"/>
              </a:spcBef>
              <a:spcAft>
                <a:spcPts val="0"/>
              </a:spcAft>
              <a:buSzPts val="1400"/>
              <a:buNone/>
              <a:defRPr sz="1800">
                <a:solidFill>
                  <a:schemeClr val="lt1"/>
                </a:solidFill>
                <a:latin typeface="Calibri"/>
                <a:ea typeface="Calibri"/>
                <a:cs typeface="Calibri"/>
                <a:sym typeface="Calibri"/>
              </a:defRPr>
            </a:lvl2pPr>
            <a:lvl3pPr lvl="2">
              <a:spcBef>
                <a:spcPts val="0"/>
              </a:spcBef>
              <a:spcAft>
                <a:spcPts val="0"/>
              </a:spcAft>
              <a:buSzPts val="1400"/>
              <a:buNone/>
              <a:defRPr sz="1800">
                <a:solidFill>
                  <a:schemeClr val="lt1"/>
                </a:solidFill>
                <a:latin typeface="Calibri"/>
                <a:ea typeface="Calibri"/>
                <a:cs typeface="Calibri"/>
                <a:sym typeface="Calibri"/>
              </a:defRPr>
            </a:lvl3pPr>
            <a:lvl4pPr lvl="3">
              <a:spcBef>
                <a:spcPts val="0"/>
              </a:spcBef>
              <a:spcAft>
                <a:spcPts val="0"/>
              </a:spcAft>
              <a:buSzPts val="1400"/>
              <a:buNone/>
              <a:defRPr sz="1800">
                <a:solidFill>
                  <a:schemeClr val="lt1"/>
                </a:solidFill>
                <a:latin typeface="Calibri"/>
                <a:ea typeface="Calibri"/>
                <a:cs typeface="Calibri"/>
                <a:sym typeface="Calibri"/>
              </a:defRPr>
            </a:lvl4pPr>
            <a:lvl5pPr lvl="4">
              <a:spcBef>
                <a:spcPts val="0"/>
              </a:spcBef>
              <a:spcAft>
                <a:spcPts val="0"/>
              </a:spcAft>
              <a:buSzPts val="1400"/>
              <a:buNone/>
              <a:defRPr sz="1800">
                <a:solidFill>
                  <a:schemeClr val="lt1"/>
                </a:solidFill>
                <a:latin typeface="Calibri"/>
                <a:ea typeface="Calibri"/>
                <a:cs typeface="Calibri"/>
                <a:sym typeface="Calibri"/>
              </a:defRPr>
            </a:lvl5pPr>
            <a:lvl6pPr lvl="5">
              <a:spcBef>
                <a:spcPts val="0"/>
              </a:spcBef>
              <a:spcAft>
                <a:spcPts val="0"/>
              </a:spcAft>
              <a:buSzPts val="1400"/>
              <a:buNone/>
              <a:defRPr sz="1800">
                <a:solidFill>
                  <a:schemeClr val="lt1"/>
                </a:solidFill>
                <a:latin typeface="Calibri"/>
                <a:ea typeface="Calibri"/>
                <a:cs typeface="Calibri"/>
                <a:sym typeface="Calibri"/>
              </a:defRPr>
            </a:lvl6pPr>
            <a:lvl7pPr lvl="6">
              <a:spcBef>
                <a:spcPts val="0"/>
              </a:spcBef>
              <a:spcAft>
                <a:spcPts val="0"/>
              </a:spcAft>
              <a:buSzPts val="1400"/>
              <a:buNone/>
              <a:defRPr sz="1800">
                <a:solidFill>
                  <a:schemeClr val="lt1"/>
                </a:solidFill>
                <a:latin typeface="Calibri"/>
                <a:ea typeface="Calibri"/>
                <a:cs typeface="Calibri"/>
                <a:sym typeface="Calibri"/>
              </a:defRPr>
            </a:lvl7pPr>
            <a:lvl8pPr lvl="7">
              <a:spcBef>
                <a:spcPts val="0"/>
              </a:spcBef>
              <a:spcAft>
                <a:spcPts val="0"/>
              </a:spcAft>
              <a:buSzPts val="1400"/>
              <a:buNone/>
              <a:defRPr sz="1800">
                <a:solidFill>
                  <a:schemeClr val="lt1"/>
                </a:solidFill>
                <a:latin typeface="Calibri"/>
                <a:ea typeface="Calibri"/>
                <a:cs typeface="Calibri"/>
                <a:sym typeface="Calibri"/>
              </a:defRPr>
            </a:lvl8pPr>
            <a:lvl9pPr lvl="8">
              <a:spcBef>
                <a:spcPts val="0"/>
              </a:spcBef>
              <a:spcAft>
                <a:spcPts val="0"/>
              </a:spcAft>
              <a:buSzPts val="1400"/>
              <a:buNone/>
              <a:defRPr sz="1800">
                <a:solidFill>
                  <a:schemeClr val="lt1"/>
                </a:solidFill>
                <a:latin typeface="Calibri"/>
                <a:ea typeface="Calibri"/>
                <a:cs typeface="Calibri"/>
                <a:sym typeface="Calibri"/>
              </a:defRPr>
            </a:lvl9pPr>
          </a:lstStyle>
          <a:p>
            <a:endParaRPr/>
          </a:p>
        </p:txBody>
      </p:sp>
      <p:sp>
        <p:nvSpPr>
          <p:cNvPr id="40" name="Google Shape;40;p10"/>
          <p:cNvSpPr txBox="1">
            <a:spLocks noGrp="1"/>
          </p:cNvSpPr>
          <p:nvPr>
            <p:ph type="body" idx="1"/>
          </p:nvPr>
        </p:nvSpPr>
        <p:spPr>
          <a:xfrm>
            <a:off x="449468" y="450000"/>
            <a:ext cx="323896" cy="27720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chemeClr val="lt1"/>
              </a:buClr>
              <a:buSzPts val="1799"/>
              <a:buFont typeface="Arial"/>
              <a:buNone/>
              <a:defRPr sz="1799"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 name="Google Shape;41;p10"/>
          <p:cNvSpPr txBox="1">
            <a:spLocks noGrp="1"/>
          </p:cNvSpPr>
          <p:nvPr>
            <p:ph type="body" idx="2"/>
          </p:nvPr>
        </p:nvSpPr>
        <p:spPr>
          <a:xfrm>
            <a:off x="790000" y="450001"/>
            <a:ext cx="6837808" cy="276999"/>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chemeClr val="lt1"/>
              </a:buClr>
              <a:buSzPts val="1799"/>
              <a:buFont typeface="Arial"/>
              <a:buNone/>
              <a:defRPr sz="1799"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10"/>
          <p:cNvSpPr txBox="1">
            <a:spLocks noGrp="1"/>
          </p:cNvSpPr>
          <p:nvPr>
            <p:ph type="body" idx="3"/>
          </p:nvPr>
        </p:nvSpPr>
        <p:spPr>
          <a:xfrm>
            <a:off x="9112825" y="480779"/>
            <a:ext cx="340625" cy="246221"/>
          </a:xfrm>
          <a:prstGeom prst="rect">
            <a:avLst/>
          </a:prstGeom>
          <a:noFill/>
          <a:ln>
            <a:noFill/>
          </a:ln>
        </p:spPr>
        <p:txBody>
          <a:bodyPr spcFirstLastPara="1" wrap="square" lIns="0" tIns="0" rIns="0" bIns="0" anchor="t" anchorCtr="0">
            <a:spAutoFit/>
          </a:bodyPr>
          <a:lstStyle>
            <a:lvl1pPr marL="457200" marR="0" lvl="0" indent="-228600" algn="r" rtl="0">
              <a:lnSpc>
                <a:spcPct val="100000"/>
              </a:lnSpc>
              <a:spcBef>
                <a:spcPts val="0"/>
              </a:spcBef>
              <a:spcAft>
                <a:spcPts val="0"/>
              </a:spcAft>
              <a:buClr>
                <a:srgbClr val="D8D8D8"/>
              </a:buClr>
              <a:buSzPts val="1600"/>
              <a:buFont typeface="Arial"/>
              <a:buNone/>
              <a:defRPr sz="1600" b="0" i="0" u="none" strike="noStrike" cap="none">
                <a:solidFill>
                  <a:srgbClr val="D8D8D8"/>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Google Shape;43;p10"/>
          <p:cNvSpPr txBox="1">
            <a:spLocks noGrp="1"/>
          </p:cNvSpPr>
          <p:nvPr>
            <p:ph type="body" idx="4"/>
          </p:nvPr>
        </p:nvSpPr>
        <p:spPr>
          <a:xfrm>
            <a:off x="8740667" y="480779"/>
            <a:ext cx="467850" cy="246221"/>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D8D8D8"/>
              </a:buClr>
              <a:buSzPts val="1600"/>
              <a:buFont typeface="Arial"/>
              <a:buNone/>
              <a:defRPr sz="1600" b="0" i="0" u="none" strike="noStrike" cap="none">
                <a:solidFill>
                  <a:srgbClr val="D8D8D8"/>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10"/>
          <p:cNvSpPr txBox="1">
            <a:spLocks noGrp="1"/>
          </p:cNvSpPr>
          <p:nvPr>
            <p:ph type="body" idx="5"/>
          </p:nvPr>
        </p:nvSpPr>
        <p:spPr>
          <a:xfrm>
            <a:off x="522288" y="2221661"/>
            <a:ext cx="8055439" cy="914400"/>
          </a:xfrm>
          <a:prstGeom prst="rect">
            <a:avLst/>
          </a:prstGeom>
          <a:noFill/>
          <a:ln>
            <a:noFill/>
          </a:ln>
        </p:spPr>
        <p:txBody>
          <a:bodyPr spcFirstLastPara="1" wrap="square" lIns="0" tIns="0" rIns="0" bIns="0" anchor="t" anchorCtr="0">
            <a:noAutofit/>
          </a:bodyPr>
          <a:lstStyle>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10"/>
          <p:cNvSpPr txBox="1"/>
          <p:nvPr/>
        </p:nvSpPr>
        <p:spPr>
          <a:xfrm>
            <a:off x="6846858" y="6498001"/>
            <a:ext cx="234950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a:ea typeface="Arial"/>
                <a:cs typeface="Arial"/>
                <a:sym typeface="Arial"/>
              </a:rPr>
              <a:t>Project Name</a:t>
            </a:r>
            <a:endParaRPr/>
          </a:p>
        </p:txBody>
      </p:sp>
    </p:spTree>
  </p:cSld>
  <p:clrMapOvr>
    <a:masterClrMapping/>
  </p:clrMapOvr>
  <p:extLst>
    <p:ext uri="{DCECCB84-F9BA-43D5-87BE-67443E8EF086}">
      <p15:sldGuideLst xmlns:p15="http://schemas.microsoft.com/office/powerpoint/2012/main">
        <p15:guide id="1" orient="horz" pos="902">
          <p15:clr>
            <a:srgbClr val="FBAE40"/>
          </p15:clr>
        </p15:guide>
        <p15:guide id="2" pos="285">
          <p15:clr>
            <a:srgbClr val="FBAE40"/>
          </p15:clr>
        </p15:guide>
        <p15:guide id="3" pos="5955">
          <p15:clr>
            <a:srgbClr val="FBAE40"/>
          </p15:clr>
        </p15:guide>
        <p15:guide id="4" pos="3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st" type="blank">
  <p:cSld name="BLANK">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a:alphaModFix/>
          </a:blip>
          <a:srcRect/>
          <a:stretch/>
        </p:blipFill>
        <p:spPr>
          <a:xfrm>
            <a:off x="2" y="4395"/>
            <a:ext cx="9899651" cy="6853605"/>
          </a:xfrm>
          <a:prstGeom prst="rect">
            <a:avLst/>
          </a:prstGeom>
          <a:noFill/>
          <a:ln>
            <a:noFill/>
          </a:ln>
        </p:spPr>
      </p:pic>
      <p:sp>
        <p:nvSpPr>
          <p:cNvPr id="48" name="Google Shape;48;p11"/>
          <p:cNvSpPr/>
          <p:nvPr/>
        </p:nvSpPr>
        <p:spPr>
          <a:xfrm>
            <a:off x="2" y="0"/>
            <a:ext cx="9899651" cy="6858000"/>
          </a:xfrm>
          <a:prstGeom prst="rect">
            <a:avLst/>
          </a:prstGeom>
          <a:solidFill>
            <a:srgbClr val="1428A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59">
              <a:solidFill>
                <a:schemeClr val="lt1"/>
              </a:solidFill>
              <a:latin typeface="Calibri"/>
              <a:ea typeface="Calibri"/>
              <a:cs typeface="Calibri"/>
              <a:sym typeface="Calibri"/>
            </a:endParaRPr>
          </a:p>
        </p:txBody>
      </p:sp>
      <p:sp>
        <p:nvSpPr>
          <p:cNvPr id="49" name="Google Shape;49;p11"/>
          <p:cNvSpPr/>
          <p:nvPr/>
        </p:nvSpPr>
        <p:spPr>
          <a:xfrm>
            <a:off x="449468" y="5677032"/>
            <a:ext cx="9000714" cy="7309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ⓒ2021 SAMSUNG. All rights reserved.</a:t>
            </a:r>
            <a:endParaRPr/>
          </a:p>
          <a:p>
            <a:pPr marL="0" marR="0" lvl="0" indent="0" algn="l" rtl="0">
              <a:lnSpc>
                <a:spcPct val="100000"/>
              </a:lnSpc>
              <a:spcBef>
                <a:spcPts val="60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Samsung Electronics Corporate Citizenship Office holds the copyright of book.</a:t>
            </a:r>
            <a:endParaRPr/>
          </a:p>
          <a:p>
            <a:pPr marL="0" marR="0" lvl="0" indent="0" algn="l" rtl="0">
              <a:lnSpc>
                <a:spcPct val="100000"/>
              </a:lnSpc>
              <a:spcBef>
                <a:spcPts val="30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This book is a literary property protected by copyright law so reprint and reproduction without permission are prohibited. </a:t>
            </a:r>
            <a:endParaRPr/>
          </a:p>
          <a:p>
            <a:pPr marL="0" marR="0" lvl="0" indent="0" algn="l" rtl="0">
              <a:lnSpc>
                <a:spcPct val="100000"/>
              </a:lnSpc>
              <a:spcBef>
                <a:spcPts val="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50" name="Google Shape;50;p11"/>
          <p:cNvPicPr preferRelativeResize="0"/>
          <p:nvPr/>
        </p:nvPicPr>
        <p:blipFill rotWithShape="1">
          <a:blip r:embed="rId3">
            <a:alphaModFix/>
          </a:blip>
          <a:srcRect/>
          <a:stretch/>
        </p:blipFill>
        <p:spPr>
          <a:xfrm>
            <a:off x="3711822" y="3022951"/>
            <a:ext cx="2476006" cy="812098"/>
          </a:xfrm>
          <a:prstGeom prst="rect">
            <a:avLst/>
          </a:prstGeom>
          <a:noFill/>
          <a:ln>
            <a:noFill/>
          </a:ln>
        </p:spPr>
      </p:pic>
      <p:sp>
        <p:nvSpPr>
          <p:cNvPr id="51" name="Google Shape;51;p11"/>
          <p:cNvSpPr/>
          <p:nvPr/>
        </p:nvSpPr>
        <p:spPr>
          <a:xfrm>
            <a:off x="449468" y="450000"/>
            <a:ext cx="1290568"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a:buNone/>
            </a:pPr>
            <a:endParaRPr sz="1959">
              <a:solidFill>
                <a:schemeClr val="dk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997">
          <p15:clr>
            <a:srgbClr val="F26B43"/>
          </p15:clr>
        </p15:guide>
        <p15:guide id="2" pos="352">
          <p15:clr>
            <a:srgbClr val="F26B43"/>
          </p15:clr>
        </p15:guide>
        <p15:guide id="3" pos="5886">
          <p15:clr>
            <a:srgbClr val="F26B43"/>
          </p15:clr>
        </p15:guide>
        <p15:guide id="4" orient="horz" pos="323">
          <p15:clr>
            <a:srgbClr val="F26B43"/>
          </p15:clr>
        </p15:guide>
        <p15:guide id="5" orient="horz" pos="3816">
          <p15:clr>
            <a:srgbClr val="F26B43"/>
          </p15:clr>
        </p15:guide>
        <p15:guide id="6" orient="horz" pos="222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
          <p:cNvSpPr txBox="1">
            <a:spLocks noGrp="1"/>
          </p:cNvSpPr>
          <p:nvPr>
            <p:ph type="title"/>
          </p:nvPr>
        </p:nvSpPr>
        <p:spPr>
          <a:xfrm>
            <a:off x="720000" y="2532123"/>
            <a:ext cx="6419031" cy="17190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4800"/>
              <a:buFont typeface="Arial"/>
              <a:buNone/>
            </a:pPr>
            <a:r>
              <a:rPr lang="en-US"/>
              <a:t>Samsung Innovation Campus</a:t>
            </a:r>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88;p4">
            <a:extLst>
              <a:ext uri="{FF2B5EF4-FFF2-40B4-BE49-F238E27FC236}">
                <a16:creationId xmlns:a16="http://schemas.microsoft.com/office/drawing/2014/main" id="{90623F9B-2ABC-7600-7543-C23B50A57585}"/>
              </a:ext>
            </a:extLst>
          </p:cNvPr>
          <p:cNvSpPr txBox="1"/>
          <p:nvPr/>
        </p:nvSpPr>
        <p:spPr>
          <a:xfrm>
            <a:off x="449467" y="307412"/>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PA"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Análisis de los resultados</a:t>
            </a:r>
            <a:r>
              <a:rPr lang="en-US"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t>
            </a:r>
            <a:endParaRPr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endParaRPr>
          </a:p>
        </p:txBody>
      </p:sp>
      <p:sp>
        <p:nvSpPr>
          <p:cNvPr id="4" name="Marcador de texto 6">
            <a:extLst>
              <a:ext uri="{FF2B5EF4-FFF2-40B4-BE49-F238E27FC236}">
                <a16:creationId xmlns:a16="http://schemas.microsoft.com/office/drawing/2014/main" id="{47DF6B2D-4F48-5CD9-DD99-F43C4DAD2331}"/>
              </a:ext>
            </a:extLst>
          </p:cNvPr>
          <p:cNvSpPr txBox="1">
            <a:spLocks/>
          </p:cNvSpPr>
          <p:nvPr/>
        </p:nvSpPr>
        <p:spPr>
          <a:xfrm>
            <a:off x="449467" y="1388331"/>
            <a:ext cx="7868131" cy="9464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5255" indent="0" algn="just">
              <a:buFont typeface="Arial"/>
              <a:buNone/>
            </a:pPr>
            <a:r>
              <a:rPr lang="es-MX" b="1" dirty="0"/>
              <a:t>Las 5 criptomonedas más negociadas en el mercado a partir del 2022 según nuestro dataset: </a:t>
            </a:r>
            <a:endParaRPr lang="es-PA" b="1" dirty="0"/>
          </a:p>
        </p:txBody>
      </p:sp>
      <p:pic>
        <p:nvPicPr>
          <p:cNvPr id="6" name="Imagen 5">
            <a:extLst>
              <a:ext uri="{FF2B5EF4-FFF2-40B4-BE49-F238E27FC236}">
                <a16:creationId xmlns:a16="http://schemas.microsoft.com/office/drawing/2014/main" id="{53E22926-8CEE-2312-1330-D246F362A898}"/>
              </a:ext>
            </a:extLst>
          </p:cNvPr>
          <p:cNvPicPr>
            <a:picLocks noChangeAspect="1"/>
          </p:cNvPicPr>
          <p:nvPr/>
        </p:nvPicPr>
        <p:blipFill>
          <a:blip r:embed="rId2"/>
          <a:stretch>
            <a:fillRect/>
          </a:stretch>
        </p:blipFill>
        <p:spPr>
          <a:xfrm>
            <a:off x="2751137" y="2686050"/>
            <a:ext cx="4400550" cy="1485900"/>
          </a:xfrm>
          <a:prstGeom prst="rect">
            <a:avLst/>
          </a:prstGeom>
        </p:spPr>
      </p:pic>
    </p:spTree>
    <p:extLst>
      <p:ext uri="{BB962C8B-B14F-4D97-AF65-F5344CB8AC3E}">
        <p14:creationId xmlns:p14="http://schemas.microsoft.com/office/powerpoint/2010/main" val="3961747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88;p4">
            <a:extLst>
              <a:ext uri="{FF2B5EF4-FFF2-40B4-BE49-F238E27FC236}">
                <a16:creationId xmlns:a16="http://schemas.microsoft.com/office/drawing/2014/main" id="{90623F9B-2ABC-7600-7543-C23B50A57585}"/>
              </a:ext>
            </a:extLst>
          </p:cNvPr>
          <p:cNvSpPr txBox="1"/>
          <p:nvPr/>
        </p:nvSpPr>
        <p:spPr>
          <a:xfrm>
            <a:off x="449467" y="307412"/>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PA"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Análisis de los resultados</a:t>
            </a:r>
            <a:r>
              <a:rPr lang="en-US"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t>
            </a:r>
            <a:endParaRPr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endParaRPr>
          </a:p>
        </p:txBody>
      </p:sp>
      <p:sp>
        <p:nvSpPr>
          <p:cNvPr id="4" name="Marcador de texto 6">
            <a:extLst>
              <a:ext uri="{FF2B5EF4-FFF2-40B4-BE49-F238E27FC236}">
                <a16:creationId xmlns:a16="http://schemas.microsoft.com/office/drawing/2014/main" id="{47DF6B2D-4F48-5CD9-DD99-F43C4DAD2331}"/>
              </a:ext>
            </a:extLst>
          </p:cNvPr>
          <p:cNvSpPr txBox="1">
            <a:spLocks/>
          </p:cNvSpPr>
          <p:nvPr/>
        </p:nvSpPr>
        <p:spPr>
          <a:xfrm>
            <a:off x="449467" y="1095367"/>
            <a:ext cx="4903768" cy="43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5255" indent="0" algn="just">
              <a:buFont typeface="Arial"/>
              <a:buNone/>
            </a:pPr>
            <a:r>
              <a:rPr lang="es-MX" b="1" dirty="0"/>
              <a:t>Distribución de los precios entre las 5 criptomonedas.</a:t>
            </a:r>
            <a:endParaRPr lang="es-PA" b="1" dirty="0"/>
          </a:p>
        </p:txBody>
      </p:sp>
      <p:pic>
        <p:nvPicPr>
          <p:cNvPr id="5" name="Imagen 4">
            <a:extLst>
              <a:ext uri="{FF2B5EF4-FFF2-40B4-BE49-F238E27FC236}">
                <a16:creationId xmlns:a16="http://schemas.microsoft.com/office/drawing/2014/main" id="{064E9684-9225-BB04-3A4E-DDE98706AD7C}"/>
              </a:ext>
            </a:extLst>
          </p:cNvPr>
          <p:cNvPicPr>
            <a:picLocks noChangeAspect="1"/>
          </p:cNvPicPr>
          <p:nvPr/>
        </p:nvPicPr>
        <p:blipFill>
          <a:blip r:embed="rId2"/>
          <a:stretch>
            <a:fillRect/>
          </a:stretch>
        </p:blipFill>
        <p:spPr>
          <a:xfrm>
            <a:off x="1171852" y="2227297"/>
            <a:ext cx="7559120" cy="3817996"/>
          </a:xfrm>
          <a:prstGeom prst="rect">
            <a:avLst/>
          </a:prstGeom>
        </p:spPr>
      </p:pic>
      <p:sp>
        <p:nvSpPr>
          <p:cNvPr id="7" name="Marcador de texto 6">
            <a:extLst>
              <a:ext uri="{FF2B5EF4-FFF2-40B4-BE49-F238E27FC236}">
                <a16:creationId xmlns:a16="http://schemas.microsoft.com/office/drawing/2014/main" id="{6DC067E7-4189-9E3B-70CF-04B6EB4EC389}"/>
              </a:ext>
            </a:extLst>
          </p:cNvPr>
          <p:cNvSpPr txBox="1">
            <a:spLocks/>
          </p:cNvSpPr>
          <p:nvPr/>
        </p:nvSpPr>
        <p:spPr>
          <a:xfrm>
            <a:off x="628500" y="1668057"/>
            <a:ext cx="4903768" cy="43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buFont typeface="Arial" panose="020B0604020202020204" pitchFamily="34" charset="0"/>
              <a:buChar char="•"/>
            </a:pPr>
            <a:r>
              <a:rPr lang="es-MX" b="1" dirty="0"/>
              <a:t>Tether</a:t>
            </a:r>
            <a:endParaRPr lang="es-PA" b="1" dirty="0"/>
          </a:p>
        </p:txBody>
      </p:sp>
    </p:spTree>
    <p:extLst>
      <p:ext uri="{BB962C8B-B14F-4D97-AF65-F5344CB8AC3E}">
        <p14:creationId xmlns:p14="http://schemas.microsoft.com/office/powerpoint/2010/main" val="2866091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88;p4">
            <a:extLst>
              <a:ext uri="{FF2B5EF4-FFF2-40B4-BE49-F238E27FC236}">
                <a16:creationId xmlns:a16="http://schemas.microsoft.com/office/drawing/2014/main" id="{90623F9B-2ABC-7600-7543-C23B50A57585}"/>
              </a:ext>
            </a:extLst>
          </p:cNvPr>
          <p:cNvSpPr txBox="1"/>
          <p:nvPr/>
        </p:nvSpPr>
        <p:spPr>
          <a:xfrm>
            <a:off x="449467" y="307412"/>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PA"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Análisis de los resultados</a:t>
            </a:r>
            <a:r>
              <a:rPr lang="en-US"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t>
            </a:r>
            <a:endParaRPr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endParaRPr>
          </a:p>
        </p:txBody>
      </p:sp>
      <p:sp>
        <p:nvSpPr>
          <p:cNvPr id="4" name="Marcador de texto 6">
            <a:extLst>
              <a:ext uri="{FF2B5EF4-FFF2-40B4-BE49-F238E27FC236}">
                <a16:creationId xmlns:a16="http://schemas.microsoft.com/office/drawing/2014/main" id="{47DF6B2D-4F48-5CD9-DD99-F43C4DAD2331}"/>
              </a:ext>
            </a:extLst>
          </p:cNvPr>
          <p:cNvSpPr txBox="1">
            <a:spLocks/>
          </p:cNvSpPr>
          <p:nvPr/>
        </p:nvSpPr>
        <p:spPr>
          <a:xfrm>
            <a:off x="449467" y="1095367"/>
            <a:ext cx="4903768" cy="43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5255" indent="0" algn="just">
              <a:buFont typeface="Arial"/>
              <a:buNone/>
            </a:pPr>
            <a:r>
              <a:rPr lang="es-MX" b="1" dirty="0"/>
              <a:t>Distribución de los precios entre las 5 criptomonedas.</a:t>
            </a:r>
            <a:endParaRPr lang="es-PA" b="1" dirty="0"/>
          </a:p>
        </p:txBody>
      </p:sp>
      <p:pic>
        <p:nvPicPr>
          <p:cNvPr id="5" name="Imagen 4">
            <a:extLst>
              <a:ext uri="{FF2B5EF4-FFF2-40B4-BE49-F238E27FC236}">
                <a16:creationId xmlns:a16="http://schemas.microsoft.com/office/drawing/2014/main" id="{064E9684-9225-BB04-3A4E-DDE98706AD7C}"/>
              </a:ext>
            </a:extLst>
          </p:cNvPr>
          <p:cNvPicPr>
            <a:picLocks noChangeAspect="1"/>
          </p:cNvPicPr>
          <p:nvPr/>
        </p:nvPicPr>
        <p:blipFill>
          <a:blip r:embed="rId2"/>
          <a:srcRect/>
          <a:stretch/>
        </p:blipFill>
        <p:spPr>
          <a:xfrm>
            <a:off x="1188220" y="2227297"/>
            <a:ext cx="7526384" cy="3817996"/>
          </a:xfrm>
          <a:prstGeom prst="rect">
            <a:avLst/>
          </a:prstGeom>
        </p:spPr>
      </p:pic>
      <p:sp>
        <p:nvSpPr>
          <p:cNvPr id="7" name="Marcador de texto 6">
            <a:extLst>
              <a:ext uri="{FF2B5EF4-FFF2-40B4-BE49-F238E27FC236}">
                <a16:creationId xmlns:a16="http://schemas.microsoft.com/office/drawing/2014/main" id="{6DC067E7-4189-9E3B-70CF-04B6EB4EC389}"/>
              </a:ext>
            </a:extLst>
          </p:cNvPr>
          <p:cNvSpPr txBox="1">
            <a:spLocks/>
          </p:cNvSpPr>
          <p:nvPr/>
        </p:nvSpPr>
        <p:spPr>
          <a:xfrm>
            <a:off x="628500" y="1668057"/>
            <a:ext cx="4903768" cy="43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buFont typeface="Arial" panose="020B0604020202020204" pitchFamily="34" charset="0"/>
              <a:buChar char="•"/>
            </a:pPr>
            <a:r>
              <a:rPr lang="es-MX" b="1" dirty="0"/>
              <a:t>Bitcoin</a:t>
            </a:r>
            <a:endParaRPr lang="es-PA" b="1" dirty="0"/>
          </a:p>
        </p:txBody>
      </p:sp>
    </p:spTree>
    <p:extLst>
      <p:ext uri="{BB962C8B-B14F-4D97-AF65-F5344CB8AC3E}">
        <p14:creationId xmlns:p14="http://schemas.microsoft.com/office/powerpoint/2010/main" val="3553559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88;p4">
            <a:extLst>
              <a:ext uri="{FF2B5EF4-FFF2-40B4-BE49-F238E27FC236}">
                <a16:creationId xmlns:a16="http://schemas.microsoft.com/office/drawing/2014/main" id="{90623F9B-2ABC-7600-7543-C23B50A57585}"/>
              </a:ext>
            </a:extLst>
          </p:cNvPr>
          <p:cNvSpPr txBox="1"/>
          <p:nvPr/>
        </p:nvSpPr>
        <p:spPr>
          <a:xfrm>
            <a:off x="449467" y="307412"/>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PA"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Análisis de los resultados</a:t>
            </a:r>
            <a:r>
              <a:rPr lang="en-US"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t>
            </a:r>
            <a:endParaRPr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endParaRPr>
          </a:p>
        </p:txBody>
      </p:sp>
      <p:sp>
        <p:nvSpPr>
          <p:cNvPr id="4" name="Marcador de texto 6">
            <a:extLst>
              <a:ext uri="{FF2B5EF4-FFF2-40B4-BE49-F238E27FC236}">
                <a16:creationId xmlns:a16="http://schemas.microsoft.com/office/drawing/2014/main" id="{47DF6B2D-4F48-5CD9-DD99-F43C4DAD2331}"/>
              </a:ext>
            </a:extLst>
          </p:cNvPr>
          <p:cNvSpPr txBox="1">
            <a:spLocks/>
          </p:cNvSpPr>
          <p:nvPr/>
        </p:nvSpPr>
        <p:spPr>
          <a:xfrm>
            <a:off x="449467" y="1095367"/>
            <a:ext cx="4903768" cy="43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5255" indent="0" algn="just">
              <a:buFont typeface="Arial"/>
              <a:buNone/>
            </a:pPr>
            <a:r>
              <a:rPr lang="es-MX" b="1" dirty="0"/>
              <a:t>Distribución de los precios entre las 5 criptomonedas.</a:t>
            </a:r>
            <a:endParaRPr lang="es-PA" b="1" dirty="0"/>
          </a:p>
        </p:txBody>
      </p:sp>
      <p:pic>
        <p:nvPicPr>
          <p:cNvPr id="5" name="Imagen 4">
            <a:extLst>
              <a:ext uri="{FF2B5EF4-FFF2-40B4-BE49-F238E27FC236}">
                <a16:creationId xmlns:a16="http://schemas.microsoft.com/office/drawing/2014/main" id="{064E9684-9225-BB04-3A4E-DDE98706AD7C}"/>
              </a:ext>
            </a:extLst>
          </p:cNvPr>
          <p:cNvPicPr>
            <a:picLocks noChangeAspect="1"/>
          </p:cNvPicPr>
          <p:nvPr/>
        </p:nvPicPr>
        <p:blipFill>
          <a:blip r:embed="rId2"/>
          <a:srcRect/>
          <a:stretch/>
        </p:blipFill>
        <p:spPr>
          <a:xfrm>
            <a:off x="1191070" y="2227297"/>
            <a:ext cx="7520683" cy="3817996"/>
          </a:xfrm>
          <a:prstGeom prst="rect">
            <a:avLst/>
          </a:prstGeom>
        </p:spPr>
      </p:pic>
      <p:sp>
        <p:nvSpPr>
          <p:cNvPr id="7" name="Marcador de texto 6">
            <a:extLst>
              <a:ext uri="{FF2B5EF4-FFF2-40B4-BE49-F238E27FC236}">
                <a16:creationId xmlns:a16="http://schemas.microsoft.com/office/drawing/2014/main" id="{6DC067E7-4189-9E3B-70CF-04B6EB4EC389}"/>
              </a:ext>
            </a:extLst>
          </p:cNvPr>
          <p:cNvSpPr txBox="1">
            <a:spLocks/>
          </p:cNvSpPr>
          <p:nvPr/>
        </p:nvSpPr>
        <p:spPr>
          <a:xfrm>
            <a:off x="628500" y="1668057"/>
            <a:ext cx="4903768" cy="43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buFont typeface="Arial" panose="020B0604020202020204" pitchFamily="34" charset="0"/>
              <a:buChar char="•"/>
            </a:pPr>
            <a:r>
              <a:rPr lang="es-MX" b="1" dirty="0"/>
              <a:t>Ethereum</a:t>
            </a:r>
            <a:endParaRPr lang="es-PA" b="1" dirty="0"/>
          </a:p>
        </p:txBody>
      </p:sp>
    </p:spTree>
    <p:extLst>
      <p:ext uri="{BB962C8B-B14F-4D97-AF65-F5344CB8AC3E}">
        <p14:creationId xmlns:p14="http://schemas.microsoft.com/office/powerpoint/2010/main" val="3072069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88;p4">
            <a:extLst>
              <a:ext uri="{FF2B5EF4-FFF2-40B4-BE49-F238E27FC236}">
                <a16:creationId xmlns:a16="http://schemas.microsoft.com/office/drawing/2014/main" id="{90623F9B-2ABC-7600-7543-C23B50A57585}"/>
              </a:ext>
            </a:extLst>
          </p:cNvPr>
          <p:cNvSpPr txBox="1"/>
          <p:nvPr/>
        </p:nvSpPr>
        <p:spPr>
          <a:xfrm>
            <a:off x="449467" y="307412"/>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PA"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Análisis de los resultados</a:t>
            </a:r>
            <a:r>
              <a:rPr lang="en-US"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t>
            </a:r>
            <a:endParaRPr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endParaRPr>
          </a:p>
        </p:txBody>
      </p:sp>
      <p:sp>
        <p:nvSpPr>
          <p:cNvPr id="4" name="Marcador de texto 6">
            <a:extLst>
              <a:ext uri="{FF2B5EF4-FFF2-40B4-BE49-F238E27FC236}">
                <a16:creationId xmlns:a16="http://schemas.microsoft.com/office/drawing/2014/main" id="{47DF6B2D-4F48-5CD9-DD99-F43C4DAD2331}"/>
              </a:ext>
            </a:extLst>
          </p:cNvPr>
          <p:cNvSpPr txBox="1">
            <a:spLocks/>
          </p:cNvSpPr>
          <p:nvPr/>
        </p:nvSpPr>
        <p:spPr>
          <a:xfrm>
            <a:off x="449467" y="1095367"/>
            <a:ext cx="4903768" cy="43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5255" indent="0" algn="just">
              <a:buFont typeface="Arial"/>
              <a:buNone/>
            </a:pPr>
            <a:r>
              <a:rPr lang="es-MX" b="1" dirty="0"/>
              <a:t>Distribución de los precios entre las 5 criptomonedas.</a:t>
            </a:r>
            <a:endParaRPr lang="es-PA" b="1" dirty="0"/>
          </a:p>
        </p:txBody>
      </p:sp>
      <p:pic>
        <p:nvPicPr>
          <p:cNvPr id="5" name="Imagen 4">
            <a:extLst>
              <a:ext uri="{FF2B5EF4-FFF2-40B4-BE49-F238E27FC236}">
                <a16:creationId xmlns:a16="http://schemas.microsoft.com/office/drawing/2014/main" id="{064E9684-9225-BB04-3A4E-DDE98706AD7C}"/>
              </a:ext>
            </a:extLst>
          </p:cNvPr>
          <p:cNvPicPr>
            <a:picLocks noChangeAspect="1"/>
          </p:cNvPicPr>
          <p:nvPr/>
        </p:nvPicPr>
        <p:blipFill>
          <a:blip r:embed="rId2"/>
          <a:srcRect/>
          <a:stretch/>
        </p:blipFill>
        <p:spPr>
          <a:xfrm>
            <a:off x="1191070" y="2256124"/>
            <a:ext cx="7520683" cy="3760341"/>
          </a:xfrm>
          <a:prstGeom prst="rect">
            <a:avLst/>
          </a:prstGeom>
        </p:spPr>
      </p:pic>
      <p:sp>
        <p:nvSpPr>
          <p:cNvPr id="7" name="Marcador de texto 6">
            <a:extLst>
              <a:ext uri="{FF2B5EF4-FFF2-40B4-BE49-F238E27FC236}">
                <a16:creationId xmlns:a16="http://schemas.microsoft.com/office/drawing/2014/main" id="{6DC067E7-4189-9E3B-70CF-04B6EB4EC389}"/>
              </a:ext>
            </a:extLst>
          </p:cNvPr>
          <p:cNvSpPr txBox="1">
            <a:spLocks/>
          </p:cNvSpPr>
          <p:nvPr/>
        </p:nvSpPr>
        <p:spPr>
          <a:xfrm>
            <a:off x="628500" y="1668057"/>
            <a:ext cx="4903768" cy="43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buFont typeface="Arial" panose="020B0604020202020204" pitchFamily="34" charset="0"/>
              <a:buChar char="•"/>
            </a:pPr>
            <a:r>
              <a:rPr lang="es-MX" b="1" dirty="0"/>
              <a:t>USD-</a:t>
            </a:r>
            <a:r>
              <a:rPr lang="es-MX" b="1" dirty="0" err="1"/>
              <a:t>Coin</a:t>
            </a:r>
            <a:endParaRPr lang="es-PA" b="1" dirty="0"/>
          </a:p>
        </p:txBody>
      </p:sp>
    </p:spTree>
    <p:extLst>
      <p:ext uri="{BB962C8B-B14F-4D97-AF65-F5344CB8AC3E}">
        <p14:creationId xmlns:p14="http://schemas.microsoft.com/office/powerpoint/2010/main" val="3929566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88;p4">
            <a:extLst>
              <a:ext uri="{FF2B5EF4-FFF2-40B4-BE49-F238E27FC236}">
                <a16:creationId xmlns:a16="http://schemas.microsoft.com/office/drawing/2014/main" id="{90623F9B-2ABC-7600-7543-C23B50A57585}"/>
              </a:ext>
            </a:extLst>
          </p:cNvPr>
          <p:cNvSpPr txBox="1"/>
          <p:nvPr/>
        </p:nvSpPr>
        <p:spPr>
          <a:xfrm>
            <a:off x="449467" y="307412"/>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PA"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Análisis de los resultados</a:t>
            </a:r>
            <a:r>
              <a:rPr lang="en-US"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t>
            </a:r>
            <a:endParaRPr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endParaRPr>
          </a:p>
        </p:txBody>
      </p:sp>
      <p:sp>
        <p:nvSpPr>
          <p:cNvPr id="4" name="Marcador de texto 6">
            <a:extLst>
              <a:ext uri="{FF2B5EF4-FFF2-40B4-BE49-F238E27FC236}">
                <a16:creationId xmlns:a16="http://schemas.microsoft.com/office/drawing/2014/main" id="{47DF6B2D-4F48-5CD9-DD99-F43C4DAD2331}"/>
              </a:ext>
            </a:extLst>
          </p:cNvPr>
          <p:cNvSpPr txBox="1">
            <a:spLocks/>
          </p:cNvSpPr>
          <p:nvPr/>
        </p:nvSpPr>
        <p:spPr>
          <a:xfrm>
            <a:off x="449467" y="1095367"/>
            <a:ext cx="4903768" cy="43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5255" indent="0" algn="just">
              <a:buFont typeface="Arial"/>
              <a:buNone/>
            </a:pPr>
            <a:r>
              <a:rPr lang="es-MX" b="1" dirty="0"/>
              <a:t>Distribución de los precios entre las 5 criptomonedas.</a:t>
            </a:r>
            <a:endParaRPr lang="es-PA" b="1" dirty="0"/>
          </a:p>
        </p:txBody>
      </p:sp>
      <p:pic>
        <p:nvPicPr>
          <p:cNvPr id="5" name="Imagen 4">
            <a:extLst>
              <a:ext uri="{FF2B5EF4-FFF2-40B4-BE49-F238E27FC236}">
                <a16:creationId xmlns:a16="http://schemas.microsoft.com/office/drawing/2014/main" id="{064E9684-9225-BB04-3A4E-DDE98706AD7C}"/>
              </a:ext>
            </a:extLst>
          </p:cNvPr>
          <p:cNvPicPr>
            <a:picLocks noChangeAspect="1"/>
          </p:cNvPicPr>
          <p:nvPr/>
        </p:nvPicPr>
        <p:blipFill>
          <a:blip r:embed="rId2"/>
          <a:srcRect/>
          <a:stretch/>
        </p:blipFill>
        <p:spPr>
          <a:xfrm>
            <a:off x="1213378" y="2256124"/>
            <a:ext cx="7476066" cy="3760341"/>
          </a:xfrm>
          <a:prstGeom prst="rect">
            <a:avLst/>
          </a:prstGeom>
        </p:spPr>
      </p:pic>
      <p:sp>
        <p:nvSpPr>
          <p:cNvPr id="7" name="Marcador de texto 6">
            <a:extLst>
              <a:ext uri="{FF2B5EF4-FFF2-40B4-BE49-F238E27FC236}">
                <a16:creationId xmlns:a16="http://schemas.microsoft.com/office/drawing/2014/main" id="{6DC067E7-4189-9E3B-70CF-04B6EB4EC389}"/>
              </a:ext>
            </a:extLst>
          </p:cNvPr>
          <p:cNvSpPr txBox="1">
            <a:spLocks/>
          </p:cNvSpPr>
          <p:nvPr/>
        </p:nvSpPr>
        <p:spPr>
          <a:xfrm>
            <a:off x="628500" y="1668057"/>
            <a:ext cx="4903768" cy="43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buFont typeface="Arial" panose="020B0604020202020204" pitchFamily="34" charset="0"/>
              <a:buChar char="•"/>
            </a:pPr>
            <a:r>
              <a:rPr lang="es-MX" b="1" dirty="0" err="1"/>
              <a:t>Binance</a:t>
            </a:r>
            <a:r>
              <a:rPr lang="es-MX" b="1" dirty="0"/>
              <a:t>-USD</a:t>
            </a:r>
            <a:endParaRPr lang="es-PA" b="1" dirty="0"/>
          </a:p>
        </p:txBody>
      </p:sp>
    </p:spTree>
    <p:extLst>
      <p:ext uri="{BB962C8B-B14F-4D97-AF65-F5344CB8AC3E}">
        <p14:creationId xmlns:p14="http://schemas.microsoft.com/office/powerpoint/2010/main" val="2553095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88;p4">
            <a:extLst>
              <a:ext uri="{FF2B5EF4-FFF2-40B4-BE49-F238E27FC236}">
                <a16:creationId xmlns:a16="http://schemas.microsoft.com/office/drawing/2014/main" id="{90623F9B-2ABC-7600-7543-C23B50A57585}"/>
              </a:ext>
            </a:extLst>
          </p:cNvPr>
          <p:cNvSpPr txBox="1"/>
          <p:nvPr/>
        </p:nvSpPr>
        <p:spPr>
          <a:xfrm>
            <a:off x="449467" y="307412"/>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PA"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Análisis de los resultados</a:t>
            </a:r>
            <a:r>
              <a:rPr lang="en-US"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t>
            </a:r>
            <a:endParaRPr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endParaRPr>
          </a:p>
        </p:txBody>
      </p:sp>
      <p:sp>
        <p:nvSpPr>
          <p:cNvPr id="4" name="Marcador de texto 6">
            <a:extLst>
              <a:ext uri="{FF2B5EF4-FFF2-40B4-BE49-F238E27FC236}">
                <a16:creationId xmlns:a16="http://schemas.microsoft.com/office/drawing/2014/main" id="{47DF6B2D-4F48-5CD9-DD99-F43C4DAD2331}"/>
              </a:ext>
            </a:extLst>
          </p:cNvPr>
          <p:cNvSpPr txBox="1">
            <a:spLocks/>
          </p:cNvSpPr>
          <p:nvPr/>
        </p:nvSpPr>
        <p:spPr>
          <a:xfrm>
            <a:off x="449467" y="1095367"/>
            <a:ext cx="4903768" cy="43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5255" indent="0" algn="just">
              <a:buFont typeface="Arial"/>
              <a:buNone/>
            </a:pPr>
            <a:r>
              <a:rPr lang="es-MX" b="1" dirty="0"/>
              <a:t>Correlación entre los precios de estas criptomonedas.</a:t>
            </a:r>
            <a:endParaRPr lang="es-PA" b="1" dirty="0"/>
          </a:p>
        </p:txBody>
      </p:sp>
      <p:pic>
        <p:nvPicPr>
          <p:cNvPr id="5" name="Imagen 4">
            <a:extLst>
              <a:ext uri="{FF2B5EF4-FFF2-40B4-BE49-F238E27FC236}">
                <a16:creationId xmlns:a16="http://schemas.microsoft.com/office/drawing/2014/main" id="{064E9684-9225-BB04-3A4E-DDE98706AD7C}"/>
              </a:ext>
            </a:extLst>
          </p:cNvPr>
          <p:cNvPicPr>
            <a:picLocks noChangeAspect="1"/>
          </p:cNvPicPr>
          <p:nvPr/>
        </p:nvPicPr>
        <p:blipFill>
          <a:blip r:embed="rId2"/>
          <a:srcRect/>
          <a:stretch/>
        </p:blipFill>
        <p:spPr>
          <a:xfrm>
            <a:off x="2853988" y="2256124"/>
            <a:ext cx="4194845" cy="3760341"/>
          </a:xfrm>
          <a:prstGeom prst="rect">
            <a:avLst/>
          </a:prstGeom>
        </p:spPr>
      </p:pic>
    </p:spTree>
    <p:extLst>
      <p:ext uri="{BB962C8B-B14F-4D97-AF65-F5344CB8AC3E}">
        <p14:creationId xmlns:p14="http://schemas.microsoft.com/office/powerpoint/2010/main" val="1766204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88;p4">
            <a:extLst>
              <a:ext uri="{FF2B5EF4-FFF2-40B4-BE49-F238E27FC236}">
                <a16:creationId xmlns:a16="http://schemas.microsoft.com/office/drawing/2014/main" id="{90623F9B-2ABC-7600-7543-C23B50A57585}"/>
              </a:ext>
            </a:extLst>
          </p:cNvPr>
          <p:cNvSpPr txBox="1"/>
          <p:nvPr/>
        </p:nvSpPr>
        <p:spPr>
          <a:xfrm>
            <a:off x="449467" y="307412"/>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PA"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Análisis de los resultados</a:t>
            </a:r>
            <a:r>
              <a:rPr lang="en-US"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t>
            </a:r>
            <a:endParaRPr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endParaRPr>
          </a:p>
        </p:txBody>
      </p:sp>
      <p:sp>
        <p:nvSpPr>
          <p:cNvPr id="4" name="Marcador de texto 6">
            <a:extLst>
              <a:ext uri="{FF2B5EF4-FFF2-40B4-BE49-F238E27FC236}">
                <a16:creationId xmlns:a16="http://schemas.microsoft.com/office/drawing/2014/main" id="{47DF6B2D-4F48-5CD9-DD99-F43C4DAD2331}"/>
              </a:ext>
            </a:extLst>
          </p:cNvPr>
          <p:cNvSpPr txBox="1">
            <a:spLocks/>
          </p:cNvSpPr>
          <p:nvPr/>
        </p:nvSpPr>
        <p:spPr>
          <a:xfrm>
            <a:off x="449467" y="1095367"/>
            <a:ext cx="6137764" cy="43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5255" indent="0" algn="just">
              <a:buFont typeface="Arial"/>
              <a:buNone/>
            </a:pPr>
            <a:r>
              <a:rPr lang="es-MX" b="1" dirty="0"/>
              <a:t>Análisis de Capitalización de Mercado vs. Volumen de Operaciones.</a:t>
            </a:r>
            <a:endParaRPr lang="es-PA" b="1" dirty="0"/>
          </a:p>
        </p:txBody>
      </p:sp>
      <p:pic>
        <p:nvPicPr>
          <p:cNvPr id="5" name="Imagen 4">
            <a:extLst>
              <a:ext uri="{FF2B5EF4-FFF2-40B4-BE49-F238E27FC236}">
                <a16:creationId xmlns:a16="http://schemas.microsoft.com/office/drawing/2014/main" id="{064E9684-9225-BB04-3A4E-DDE98706AD7C}"/>
              </a:ext>
            </a:extLst>
          </p:cNvPr>
          <p:cNvPicPr>
            <a:picLocks noChangeAspect="1"/>
          </p:cNvPicPr>
          <p:nvPr/>
        </p:nvPicPr>
        <p:blipFill>
          <a:blip r:embed="rId2"/>
          <a:srcRect/>
          <a:stretch/>
        </p:blipFill>
        <p:spPr>
          <a:xfrm>
            <a:off x="2363720" y="2256124"/>
            <a:ext cx="5175382" cy="3760341"/>
          </a:xfrm>
          <a:prstGeom prst="rect">
            <a:avLst/>
          </a:prstGeom>
        </p:spPr>
      </p:pic>
      <p:sp>
        <p:nvSpPr>
          <p:cNvPr id="7" name="Marcador de texto 6">
            <a:extLst>
              <a:ext uri="{FF2B5EF4-FFF2-40B4-BE49-F238E27FC236}">
                <a16:creationId xmlns:a16="http://schemas.microsoft.com/office/drawing/2014/main" id="{6DC067E7-4189-9E3B-70CF-04B6EB4EC389}"/>
              </a:ext>
            </a:extLst>
          </p:cNvPr>
          <p:cNvSpPr txBox="1">
            <a:spLocks/>
          </p:cNvSpPr>
          <p:nvPr/>
        </p:nvSpPr>
        <p:spPr>
          <a:xfrm>
            <a:off x="628500" y="1668057"/>
            <a:ext cx="4903768" cy="43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buFont typeface="Arial" panose="020B0604020202020204" pitchFamily="34" charset="0"/>
              <a:buChar char="•"/>
            </a:pPr>
            <a:r>
              <a:rPr lang="es-MX" b="1" dirty="0"/>
              <a:t>Tether</a:t>
            </a:r>
            <a:endParaRPr lang="es-PA" b="1" dirty="0"/>
          </a:p>
        </p:txBody>
      </p:sp>
    </p:spTree>
    <p:extLst>
      <p:ext uri="{BB962C8B-B14F-4D97-AF65-F5344CB8AC3E}">
        <p14:creationId xmlns:p14="http://schemas.microsoft.com/office/powerpoint/2010/main" val="610949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88;p4">
            <a:extLst>
              <a:ext uri="{FF2B5EF4-FFF2-40B4-BE49-F238E27FC236}">
                <a16:creationId xmlns:a16="http://schemas.microsoft.com/office/drawing/2014/main" id="{90623F9B-2ABC-7600-7543-C23B50A57585}"/>
              </a:ext>
            </a:extLst>
          </p:cNvPr>
          <p:cNvSpPr txBox="1"/>
          <p:nvPr/>
        </p:nvSpPr>
        <p:spPr>
          <a:xfrm>
            <a:off x="449467" y="307412"/>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PA"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Análisis de los resultados</a:t>
            </a:r>
            <a:r>
              <a:rPr lang="en-US"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t>
            </a:r>
            <a:endParaRPr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endParaRPr>
          </a:p>
        </p:txBody>
      </p:sp>
      <p:sp>
        <p:nvSpPr>
          <p:cNvPr id="4" name="Marcador de texto 6">
            <a:extLst>
              <a:ext uri="{FF2B5EF4-FFF2-40B4-BE49-F238E27FC236}">
                <a16:creationId xmlns:a16="http://schemas.microsoft.com/office/drawing/2014/main" id="{47DF6B2D-4F48-5CD9-DD99-F43C4DAD2331}"/>
              </a:ext>
            </a:extLst>
          </p:cNvPr>
          <p:cNvSpPr txBox="1">
            <a:spLocks/>
          </p:cNvSpPr>
          <p:nvPr/>
        </p:nvSpPr>
        <p:spPr>
          <a:xfrm>
            <a:off x="449467" y="1095367"/>
            <a:ext cx="6137764" cy="43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5255" indent="0" algn="just">
              <a:buFont typeface="Arial"/>
              <a:buNone/>
            </a:pPr>
            <a:r>
              <a:rPr lang="es-MX" b="1" dirty="0"/>
              <a:t>Análisis de Capitalización de Mercado vs. Volumen de Operaciones.</a:t>
            </a:r>
            <a:endParaRPr lang="es-PA" b="1" dirty="0"/>
          </a:p>
        </p:txBody>
      </p:sp>
      <p:pic>
        <p:nvPicPr>
          <p:cNvPr id="5" name="Imagen 4">
            <a:extLst>
              <a:ext uri="{FF2B5EF4-FFF2-40B4-BE49-F238E27FC236}">
                <a16:creationId xmlns:a16="http://schemas.microsoft.com/office/drawing/2014/main" id="{064E9684-9225-BB04-3A4E-DDE98706AD7C}"/>
              </a:ext>
            </a:extLst>
          </p:cNvPr>
          <p:cNvPicPr>
            <a:picLocks noChangeAspect="1"/>
          </p:cNvPicPr>
          <p:nvPr/>
        </p:nvPicPr>
        <p:blipFill>
          <a:blip r:embed="rId2"/>
          <a:srcRect/>
          <a:stretch/>
        </p:blipFill>
        <p:spPr>
          <a:xfrm>
            <a:off x="2370271" y="2256124"/>
            <a:ext cx="5162279" cy="3760341"/>
          </a:xfrm>
          <a:prstGeom prst="rect">
            <a:avLst/>
          </a:prstGeom>
        </p:spPr>
      </p:pic>
      <p:sp>
        <p:nvSpPr>
          <p:cNvPr id="7" name="Marcador de texto 6">
            <a:extLst>
              <a:ext uri="{FF2B5EF4-FFF2-40B4-BE49-F238E27FC236}">
                <a16:creationId xmlns:a16="http://schemas.microsoft.com/office/drawing/2014/main" id="{6DC067E7-4189-9E3B-70CF-04B6EB4EC389}"/>
              </a:ext>
            </a:extLst>
          </p:cNvPr>
          <p:cNvSpPr txBox="1">
            <a:spLocks/>
          </p:cNvSpPr>
          <p:nvPr/>
        </p:nvSpPr>
        <p:spPr>
          <a:xfrm>
            <a:off x="628500" y="1668057"/>
            <a:ext cx="4903768" cy="43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buFont typeface="Arial" panose="020B0604020202020204" pitchFamily="34" charset="0"/>
              <a:buChar char="•"/>
            </a:pPr>
            <a:r>
              <a:rPr lang="es-MX" b="1" dirty="0"/>
              <a:t>Bitcoin</a:t>
            </a:r>
            <a:endParaRPr lang="es-PA" b="1" dirty="0"/>
          </a:p>
        </p:txBody>
      </p:sp>
    </p:spTree>
    <p:extLst>
      <p:ext uri="{BB962C8B-B14F-4D97-AF65-F5344CB8AC3E}">
        <p14:creationId xmlns:p14="http://schemas.microsoft.com/office/powerpoint/2010/main" val="3593678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88;p4">
            <a:extLst>
              <a:ext uri="{FF2B5EF4-FFF2-40B4-BE49-F238E27FC236}">
                <a16:creationId xmlns:a16="http://schemas.microsoft.com/office/drawing/2014/main" id="{90623F9B-2ABC-7600-7543-C23B50A57585}"/>
              </a:ext>
            </a:extLst>
          </p:cNvPr>
          <p:cNvSpPr txBox="1"/>
          <p:nvPr/>
        </p:nvSpPr>
        <p:spPr>
          <a:xfrm>
            <a:off x="449467" y="307412"/>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PA"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Análisis de los resultados</a:t>
            </a:r>
            <a:r>
              <a:rPr lang="en-US"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t>
            </a:r>
            <a:endParaRPr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endParaRPr>
          </a:p>
        </p:txBody>
      </p:sp>
      <p:sp>
        <p:nvSpPr>
          <p:cNvPr id="4" name="Marcador de texto 6">
            <a:extLst>
              <a:ext uri="{FF2B5EF4-FFF2-40B4-BE49-F238E27FC236}">
                <a16:creationId xmlns:a16="http://schemas.microsoft.com/office/drawing/2014/main" id="{47DF6B2D-4F48-5CD9-DD99-F43C4DAD2331}"/>
              </a:ext>
            </a:extLst>
          </p:cNvPr>
          <p:cNvSpPr txBox="1">
            <a:spLocks/>
          </p:cNvSpPr>
          <p:nvPr/>
        </p:nvSpPr>
        <p:spPr>
          <a:xfrm>
            <a:off x="449467" y="1095367"/>
            <a:ext cx="6137764" cy="43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5255" indent="0" algn="just">
              <a:buFont typeface="Arial"/>
              <a:buNone/>
            </a:pPr>
            <a:r>
              <a:rPr lang="es-MX" b="1" dirty="0"/>
              <a:t>Análisis de Capitalización de Mercado vs. Volumen de Operaciones.</a:t>
            </a:r>
            <a:endParaRPr lang="es-PA" b="1" dirty="0"/>
          </a:p>
        </p:txBody>
      </p:sp>
      <p:pic>
        <p:nvPicPr>
          <p:cNvPr id="5" name="Imagen 4">
            <a:extLst>
              <a:ext uri="{FF2B5EF4-FFF2-40B4-BE49-F238E27FC236}">
                <a16:creationId xmlns:a16="http://schemas.microsoft.com/office/drawing/2014/main" id="{064E9684-9225-BB04-3A4E-DDE98706AD7C}"/>
              </a:ext>
            </a:extLst>
          </p:cNvPr>
          <p:cNvPicPr>
            <a:picLocks noChangeAspect="1"/>
          </p:cNvPicPr>
          <p:nvPr/>
        </p:nvPicPr>
        <p:blipFill>
          <a:blip r:embed="rId2"/>
          <a:srcRect/>
          <a:stretch/>
        </p:blipFill>
        <p:spPr>
          <a:xfrm>
            <a:off x="2370271" y="2260884"/>
            <a:ext cx="5162279" cy="3750820"/>
          </a:xfrm>
          <a:prstGeom prst="rect">
            <a:avLst/>
          </a:prstGeom>
        </p:spPr>
      </p:pic>
      <p:sp>
        <p:nvSpPr>
          <p:cNvPr id="7" name="Marcador de texto 6">
            <a:extLst>
              <a:ext uri="{FF2B5EF4-FFF2-40B4-BE49-F238E27FC236}">
                <a16:creationId xmlns:a16="http://schemas.microsoft.com/office/drawing/2014/main" id="{6DC067E7-4189-9E3B-70CF-04B6EB4EC389}"/>
              </a:ext>
            </a:extLst>
          </p:cNvPr>
          <p:cNvSpPr txBox="1">
            <a:spLocks/>
          </p:cNvSpPr>
          <p:nvPr/>
        </p:nvSpPr>
        <p:spPr>
          <a:xfrm>
            <a:off x="628500" y="1668057"/>
            <a:ext cx="4903768" cy="43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buFont typeface="Arial" panose="020B0604020202020204" pitchFamily="34" charset="0"/>
              <a:buChar char="•"/>
            </a:pPr>
            <a:r>
              <a:rPr lang="es-MX" b="1" dirty="0"/>
              <a:t>Ethereum</a:t>
            </a:r>
            <a:endParaRPr lang="es-PA" b="1" dirty="0"/>
          </a:p>
        </p:txBody>
      </p:sp>
    </p:spTree>
    <p:extLst>
      <p:ext uri="{BB962C8B-B14F-4D97-AF65-F5344CB8AC3E}">
        <p14:creationId xmlns:p14="http://schemas.microsoft.com/office/powerpoint/2010/main" val="2103923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
          <p:cNvSpPr txBox="1">
            <a:spLocks noGrp="1"/>
          </p:cNvSpPr>
          <p:nvPr>
            <p:ph type="body" idx="1"/>
          </p:nvPr>
        </p:nvSpPr>
        <p:spPr>
          <a:xfrm>
            <a:off x="945928" y="2099494"/>
            <a:ext cx="7572925" cy="1183298"/>
          </a:xfrm>
          <a:prstGeom prst="rect">
            <a:avLst/>
          </a:prstGeom>
          <a:noFill/>
          <a:ln>
            <a:noFill/>
          </a:ln>
        </p:spPr>
        <p:txBody>
          <a:bodyPr spcFirstLastPara="1" wrap="square" lIns="0" tIns="0" rIns="0" bIns="0" anchor="t" anchorCtr="0">
            <a:noAutofit/>
          </a:bodyPr>
          <a:lstStyle/>
          <a:p>
            <a:pPr marL="0" indent="0" algn="just">
              <a:buSzPts val="4300"/>
            </a:pPr>
            <a:r>
              <a:rPr lang="es-PA" sz="4350" dirty="0">
                <a:latin typeface="Amasis MT Pro Medium" panose="02040604050005020304" pitchFamily="18" charset="0"/>
              </a:rPr>
              <a:t> </a:t>
            </a:r>
            <a:r>
              <a:rPr lang="es-PA" sz="2400" dirty="0">
                <a:latin typeface="Amasis MT Pro Medium" panose="02040604050005020304" pitchFamily="18" charset="0"/>
              </a:rPr>
              <a:t>Las 5 criptomonedas más negociadas por los traders y su impacto en el mercado. </a:t>
            </a:r>
            <a:endParaRPr lang="es-PA" dirty="0">
              <a:latin typeface="Amasis MT Pro Medium" panose="02040604050005020304" pitchFamily="18" charset="0"/>
            </a:endParaRPr>
          </a:p>
        </p:txBody>
      </p:sp>
      <p:sp>
        <p:nvSpPr>
          <p:cNvPr id="62" name="Google Shape;62;p2"/>
          <p:cNvSpPr/>
          <p:nvPr/>
        </p:nvSpPr>
        <p:spPr>
          <a:xfrm>
            <a:off x="945929" y="3282792"/>
            <a:ext cx="5479711" cy="492443"/>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3200">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Arial"/>
              </a:rPr>
              <a:t>Innovatech</a:t>
            </a:r>
            <a:r>
              <a:rPr lang="en-US" sz="3200">
                <a:solidFill>
                  <a:schemeClr val="dk1"/>
                </a:solidFill>
                <a:latin typeface="ADLaM Display" panose="02010000000000000000" pitchFamily="2" charset="0"/>
                <a:ea typeface="ADLaM Display" panose="02010000000000000000" pitchFamily="2" charset="0"/>
                <a:cs typeface="ADLaM Display" panose="02010000000000000000" pitchFamily="2" charset="0"/>
              </a:rPr>
              <a:t>-</a:t>
            </a:r>
            <a:r>
              <a:rPr lang="en-US" sz="3200">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Arial"/>
              </a:rPr>
              <a:t>G5</a:t>
            </a:r>
            <a:endParaRPr sz="7200">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Arial"/>
            </a:endParaRPr>
          </a:p>
        </p:txBody>
      </p:sp>
      <p:sp>
        <p:nvSpPr>
          <p:cNvPr id="2" name="Google Shape;62;p2">
            <a:extLst>
              <a:ext uri="{FF2B5EF4-FFF2-40B4-BE49-F238E27FC236}">
                <a16:creationId xmlns:a16="http://schemas.microsoft.com/office/drawing/2014/main" id="{5333F8B5-6BA6-0F80-3925-6BAA242BCB97}"/>
              </a:ext>
            </a:extLst>
          </p:cNvPr>
          <p:cNvSpPr/>
          <p:nvPr/>
        </p:nvSpPr>
        <p:spPr>
          <a:xfrm>
            <a:off x="945928" y="4050250"/>
            <a:ext cx="5479711" cy="1384995"/>
          </a:xfrm>
          <a:prstGeom prst="rect">
            <a:avLst/>
          </a:prstGeom>
          <a:solidFill>
            <a:schemeClr val="bg1"/>
          </a:solidFill>
          <a:ln>
            <a:noFill/>
          </a:ln>
        </p:spPr>
        <p:txBody>
          <a:bodyPr spcFirstLastPara="1" wrap="square" lIns="0" tIns="0" rIns="0" bIns="0" anchor="ctr" anchorCtr="0">
            <a:spAutoFit/>
          </a:bodyPr>
          <a:lstStyle/>
          <a:p>
            <a:pPr marL="0" marR="0" lvl="0" indent="0" algn="l" rtl="0">
              <a:spcBef>
                <a:spcPts val="0"/>
              </a:spcBef>
              <a:spcAft>
                <a:spcPts val="0"/>
              </a:spcAft>
              <a:buNone/>
            </a:pPr>
            <a:r>
              <a:rPr lang="es-PA" sz="1800" dirty="0">
                <a:solidFill>
                  <a:srgbClr val="1429A0"/>
                </a:solidFill>
                <a:latin typeface="ADLaM Display" panose="02010000000000000000" pitchFamily="2" charset="0"/>
                <a:ea typeface="ADLaM Display" panose="02010000000000000000" pitchFamily="2" charset="0"/>
                <a:cs typeface="ADLaM Display" panose="02010000000000000000" pitchFamily="2" charset="0"/>
                <a:sym typeface="Arial"/>
              </a:rPr>
              <a:t>Integrantes</a:t>
            </a:r>
            <a:r>
              <a:rPr lang="en-US" sz="1800" dirty="0">
                <a:solidFill>
                  <a:srgbClr val="1429A0"/>
                </a:solidFill>
                <a:latin typeface="ADLaM Display" panose="02010000000000000000" pitchFamily="2" charset="0"/>
                <a:ea typeface="ADLaM Display" panose="02010000000000000000" pitchFamily="2" charset="0"/>
                <a:cs typeface="ADLaM Display" panose="02010000000000000000" pitchFamily="2" charset="0"/>
                <a:sym typeface="Arial"/>
              </a:rPr>
              <a:t>:</a:t>
            </a:r>
          </a:p>
          <a:p>
            <a:pPr marL="0" marR="0" lvl="0" indent="0" algn="l" rtl="0">
              <a:spcBef>
                <a:spcPts val="0"/>
              </a:spcBef>
              <a:spcAft>
                <a:spcPts val="0"/>
              </a:spcAft>
              <a:buNone/>
            </a:pPr>
            <a:r>
              <a:rPr lang="en-US" sz="1800" dirty="0">
                <a:solidFill>
                  <a:srgbClr val="1429A0"/>
                </a:solidFill>
                <a:latin typeface="ADLaM Display" panose="02010000000000000000" pitchFamily="2" charset="0"/>
                <a:ea typeface="ADLaM Display" panose="02010000000000000000" pitchFamily="2" charset="0"/>
                <a:cs typeface="ADLaM Display" panose="02010000000000000000" pitchFamily="2" charset="0"/>
                <a:sym typeface="Arial"/>
              </a:rPr>
              <a:t>Luis Tapia 8-972-748</a:t>
            </a:r>
          </a:p>
          <a:p>
            <a:pPr marL="0" marR="0" lvl="0" indent="0" algn="l" rtl="0">
              <a:spcBef>
                <a:spcPts val="0"/>
              </a:spcBef>
              <a:spcAft>
                <a:spcPts val="0"/>
              </a:spcAft>
              <a:buNone/>
            </a:pPr>
            <a:r>
              <a:rPr lang="en-US" sz="1800" dirty="0">
                <a:solidFill>
                  <a:srgbClr val="1429A0"/>
                </a:solidFill>
                <a:latin typeface="ADLaM Display" panose="02010000000000000000" pitchFamily="2" charset="0"/>
                <a:ea typeface="ADLaM Display" panose="02010000000000000000" pitchFamily="2" charset="0"/>
                <a:cs typeface="ADLaM Display" panose="02010000000000000000" pitchFamily="2" charset="0"/>
                <a:sym typeface="Arial"/>
              </a:rPr>
              <a:t>Nediel Quintero 8-1025-1920</a:t>
            </a:r>
            <a:br>
              <a:rPr lang="en-US" sz="1800" dirty="0">
                <a:solidFill>
                  <a:srgbClr val="1429A0"/>
                </a:solidFill>
                <a:latin typeface="ADLaM Display" panose="02010000000000000000" pitchFamily="2" charset="0"/>
                <a:ea typeface="ADLaM Display" panose="02010000000000000000" pitchFamily="2" charset="0"/>
                <a:cs typeface="ADLaM Display" panose="02010000000000000000" pitchFamily="2" charset="0"/>
                <a:sym typeface="Arial"/>
              </a:rPr>
            </a:br>
            <a:r>
              <a:rPr lang="en-US" sz="1800" dirty="0">
                <a:solidFill>
                  <a:srgbClr val="1429A0"/>
                </a:solidFill>
                <a:latin typeface="ADLaM Display" panose="02010000000000000000" pitchFamily="2" charset="0"/>
                <a:ea typeface="ADLaM Display" panose="02010000000000000000" pitchFamily="2" charset="0"/>
                <a:cs typeface="ADLaM Display" panose="02010000000000000000" pitchFamily="2" charset="0"/>
                <a:sym typeface="Arial"/>
              </a:rPr>
              <a:t>Josue Parfait 8-1007-583</a:t>
            </a:r>
            <a:br>
              <a:rPr lang="en-US" sz="1800" dirty="0">
                <a:solidFill>
                  <a:srgbClr val="1429A0"/>
                </a:solidFill>
                <a:latin typeface="ADLaM Display" panose="02010000000000000000" pitchFamily="2" charset="0"/>
                <a:ea typeface="ADLaM Display" panose="02010000000000000000" pitchFamily="2" charset="0"/>
                <a:cs typeface="ADLaM Display" panose="02010000000000000000" pitchFamily="2" charset="0"/>
                <a:sym typeface="Arial"/>
              </a:rPr>
            </a:br>
            <a:r>
              <a:rPr lang="en-US" sz="1800" dirty="0" err="1">
                <a:solidFill>
                  <a:srgbClr val="1429A0"/>
                </a:solidFill>
                <a:latin typeface="ADLaM Display" panose="02010000000000000000" pitchFamily="2" charset="0"/>
                <a:ea typeface="ADLaM Display" panose="02010000000000000000" pitchFamily="2" charset="0"/>
                <a:cs typeface="ADLaM Display" panose="02010000000000000000" pitchFamily="2" charset="0"/>
                <a:sym typeface="Arial"/>
              </a:rPr>
              <a:t>Lizmarie</a:t>
            </a:r>
            <a:r>
              <a:rPr lang="en-US" sz="1800" dirty="0">
                <a:solidFill>
                  <a:srgbClr val="1429A0"/>
                </a:solidFill>
                <a:latin typeface="ADLaM Display" panose="02010000000000000000" pitchFamily="2" charset="0"/>
                <a:ea typeface="ADLaM Display" panose="02010000000000000000" pitchFamily="2" charset="0"/>
                <a:cs typeface="ADLaM Display" panose="02010000000000000000" pitchFamily="2" charset="0"/>
                <a:sym typeface="Arial"/>
              </a:rPr>
              <a:t> Camacho 8-966-2340</a:t>
            </a:r>
            <a:endParaRPr lang="en-US" sz="4800" dirty="0">
              <a:solidFill>
                <a:srgbClr val="1429A0"/>
              </a:solidFill>
              <a:latin typeface="ADLaM Display" panose="02010000000000000000" pitchFamily="2" charset="0"/>
              <a:ea typeface="ADLaM Display" panose="02010000000000000000" pitchFamily="2" charset="0"/>
              <a:cs typeface="ADLaM Display" panose="02010000000000000000" pitchFamily="2" charset="0"/>
              <a:sym typeface="Arial"/>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88;p4">
            <a:extLst>
              <a:ext uri="{FF2B5EF4-FFF2-40B4-BE49-F238E27FC236}">
                <a16:creationId xmlns:a16="http://schemas.microsoft.com/office/drawing/2014/main" id="{90623F9B-2ABC-7600-7543-C23B50A57585}"/>
              </a:ext>
            </a:extLst>
          </p:cNvPr>
          <p:cNvSpPr txBox="1"/>
          <p:nvPr/>
        </p:nvSpPr>
        <p:spPr>
          <a:xfrm>
            <a:off x="449467" y="307412"/>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PA"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Análisis de los resultados</a:t>
            </a:r>
            <a:r>
              <a:rPr lang="en-US"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t>
            </a:r>
            <a:endParaRPr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endParaRPr>
          </a:p>
        </p:txBody>
      </p:sp>
      <p:sp>
        <p:nvSpPr>
          <p:cNvPr id="4" name="Marcador de texto 6">
            <a:extLst>
              <a:ext uri="{FF2B5EF4-FFF2-40B4-BE49-F238E27FC236}">
                <a16:creationId xmlns:a16="http://schemas.microsoft.com/office/drawing/2014/main" id="{47DF6B2D-4F48-5CD9-DD99-F43C4DAD2331}"/>
              </a:ext>
            </a:extLst>
          </p:cNvPr>
          <p:cNvSpPr txBox="1">
            <a:spLocks/>
          </p:cNvSpPr>
          <p:nvPr/>
        </p:nvSpPr>
        <p:spPr>
          <a:xfrm>
            <a:off x="449467" y="1095367"/>
            <a:ext cx="6137764" cy="43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5255" indent="0" algn="just">
              <a:buFont typeface="Arial"/>
              <a:buNone/>
            </a:pPr>
            <a:r>
              <a:rPr lang="es-MX" b="1" dirty="0"/>
              <a:t>Análisis de Capitalización de Mercado vs. Volumen de Operaciones.</a:t>
            </a:r>
            <a:endParaRPr lang="es-PA" b="1" dirty="0"/>
          </a:p>
        </p:txBody>
      </p:sp>
      <p:pic>
        <p:nvPicPr>
          <p:cNvPr id="5" name="Imagen 4">
            <a:extLst>
              <a:ext uri="{FF2B5EF4-FFF2-40B4-BE49-F238E27FC236}">
                <a16:creationId xmlns:a16="http://schemas.microsoft.com/office/drawing/2014/main" id="{064E9684-9225-BB04-3A4E-DDE98706AD7C}"/>
              </a:ext>
            </a:extLst>
          </p:cNvPr>
          <p:cNvPicPr>
            <a:picLocks noChangeAspect="1"/>
          </p:cNvPicPr>
          <p:nvPr/>
        </p:nvPicPr>
        <p:blipFill>
          <a:blip r:embed="rId2"/>
          <a:srcRect/>
          <a:stretch/>
        </p:blipFill>
        <p:spPr>
          <a:xfrm>
            <a:off x="2373539" y="2260884"/>
            <a:ext cx="5155743" cy="3750820"/>
          </a:xfrm>
          <a:prstGeom prst="rect">
            <a:avLst/>
          </a:prstGeom>
        </p:spPr>
      </p:pic>
      <p:sp>
        <p:nvSpPr>
          <p:cNvPr id="7" name="Marcador de texto 6">
            <a:extLst>
              <a:ext uri="{FF2B5EF4-FFF2-40B4-BE49-F238E27FC236}">
                <a16:creationId xmlns:a16="http://schemas.microsoft.com/office/drawing/2014/main" id="{6DC067E7-4189-9E3B-70CF-04B6EB4EC389}"/>
              </a:ext>
            </a:extLst>
          </p:cNvPr>
          <p:cNvSpPr txBox="1">
            <a:spLocks/>
          </p:cNvSpPr>
          <p:nvPr/>
        </p:nvSpPr>
        <p:spPr>
          <a:xfrm>
            <a:off x="628500" y="1668057"/>
            <a:ext cx="4903768" cy="43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buFont typeface="Arial" panose="020B0604020202020204" pitchFamily="34" charset="0"/>
              <a:buChar char="•"/>
            </a:pPr>
            <a:r>
              <a:rPr lang="es-MX" b="1" dirty="0"/>
              <a:t>USD-</a:t>
            </a:r>
            <a:r>
              <a:rPr lang="es-MX" b="1" dirty="0" err="1"/>
              <a:t>Coin</a:t>
            </a:r>
            <a:endParaRPr lang="es-PA" b="1" dirty="0"/>
          </a:p>
        </p:txBody>
      </p:sp>
    </p:spTree>
    <p:extLst>
      <p:ext uri="{BB962C8B-B14F-4D97-AF65-F5344CB8AC3E}">
        <p14:creationId xmlns:p14="http://schemas.microsoft.com/office/powerpoint/2010/main" val="1938025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88;p4">
            <a:extLst>
              <a:ext uri="{FF2B5EF4-FFF2-40B4-BE49-F238E27FC236}">
                <a16:creationId xmlns:a16="http://schemas.microsoft.com/office/drawing/2014/main" id="{90623F9B-2ABC-7600-7543-C23B50A57585}"/>
              </a:ext>
            </a:extLst>
          </p:cNvPr>
          <p:cNvSpPr txBox="1"/>
          <p:nvPr/>
        </p:nvSpPr>
        <p:spPr>
          <a:xfrm>
            <a:off x="449467" y="307412"/>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PA"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Análisis de los resultados</a:t>
            </a:r>
            <a:r>
              <a:rPr lang="en-US"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t>
            </a:r>
            <a:endParaRPr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endParaRPr>
          </a:p>
        </p:txBody>
      </p:sp>
      <p:sp>
        <p:nvSpPr>
          <p:cNvPr id="4" name="Marcador de texto 6">
            <a:extLst>
              <a:ext uri="{FF2B5EF4-FFF2-40B4-BE49-F238E27FC236}">
                <a16:creationId xmlns:a16="http://schemas.microsoft.com/office/drawing/2014/main" id="{47DF6B2D-4F48-5CD9-DD99-F43C4DAD2331}"/>
              </a:ext>
            </a:extLst>
          </p:cNvPr>
          <p:cNvSpPr txBox="1">
            <a:spLocks/>
          </p:cNvSpPr>
          <p:nvPr/>
        </p:nvSpPr>
        <p:spPr>
          <a:xfrm>
            <a:off x="449467" y="1095367"/>
            <a:ext cx="6137764" cy="43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5255" indent="0" algn="just">
              <a:buFont typeface="Arial"/>
              <a:buNone/>
            </a:pPr>
            <a:r>
              <a:rPr lang="es-MX" b="1" dirty="0"/>
              <a:t>Análisis de Capitalización de Mercado vs. Volumen de Operaciones.</a:t>
            </a:r>
            <a:endParaRPr lang="es-PA" b="1" dirty="0"/>
          </a:p>
        </p:txBody>
      </p:sp>
      <p:pic>
        <p:nvPicPr>
          <p:cNvPr id="5" name="Imagen 4">
            <a:extLst>
              <a:ext uri="{FF2B5EF4-FFF2-40B4-BE49-F238E27FC236}">
                <a16:creationId xmlns:a16="http://schemas.microsoft.com/office/drawing/2014/main" id="{064E9684-9225-BB04-3A4E-DDE98706AD7C}"/>
              </a:ext>
            </a:extLst>
          </p:cNvPr>
          <p:cNvPicPr>
            <a:picLocks noChangeAspect="1"/>
          </p:cNvPicPr>
          <p:nvPr/>
        </p:nvPicPr>
        <p:blipFill>
          <a:blip r:embed="rId2"/>
          <a:srcRect/>
          <a:stretch/>
        </p:blipFill>
        <p:spPr>
          <a:xfrm>
            <a:off x="2436005" y="2260884"/>
            <a:ext cx="5030811" cy="3750820"/>
          </a:xfrm>
          <a:prstGeom prst="rect">
            <a:avLst/>
          </a:prstGeom>
        </p:spPr>
      </p:pic>
      <p:sp>
        <p:nvSpPr>
          <p:cNvPr id="7" name="Marcador de texto 6">
            <a:extLst>
              <a:ext uri="{FF2B5EF4-FFF2-40B4-BE49-F238E27FC236}">
                <a16:creationId xmlns:a16="http://schemas.microsoft.com/office/drawing/2014/main" id="{6DC067E7-4189-9E3B-70CF-04B6EB4EC389}"/>
              </a:ext>
            </a:extLst>
          </p:cNvPr>
          <p:cNvSpPr txBox="1">
            <a:spLocks/>
          </p:cNvSpPr>
          <p:nvPr/>
        </p:nvSpPr>
        <p:spPr>
          <a:xfrm>
            <a:off x="628500" y="1668057"/>
            <a:ext cx="4903768" cy="43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buFont typeface="Arial" panose="020B0604020202020204" pitchFamily="34" charset="0"/>
              <a:buChar char="•"/>
            </a:pPr>
            <a:r>
              <a:rPr lang="es-MX" b="1" dirty="0" err="1"/>
              <a:t>Binance</a:t>
            </a:r>
            <a:r>
              <a:rPr lang="es-MX" b="1" dirty="0"/>
              <a:t>-USD</a:t>
            </a:r>
            <a:endParaRPr lang="es-PA" b="1" dirty="0"/>
          </a:p>
        </p:txBody>
      </p:sp>
    </p:spTree>
    <p:extLst>
      <p:ext uri="{BB962C8B-B14F-4D97-AF65-F5344CB8AC3E}">
        <p14:creationId xmlns:p14="http://schemas.microsoft.com/office/powerpoint/2010/main" val="125755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88;p4">
            <a:extLst>
              <a:ext uri="{FF2B5EF4-FFF2-40B4-BE49-F238E27FC236}">
                <a16:creationId xmlns:a16="http://schemas.microsoft.com/office/drawing/2014/main" id="{90623F9B-2ABC-7600-7543-C23B50A57585}"/>
              </a:ext>
            </a:extLst>
          </p:cNvPr>
          <p:cNvSpPr txBox="1"/>
          <p:nvPr/>
        </p:nvSpPr>
        <p:spPr>
          <a:xfrm>
            <a:off x="449467" y="307412"/>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PA"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Análisis de los resultados</a:t>
            </a:r>
            <a:r>
              <a:rPr lang="en-US"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t>
            </a:r>
            <a:endParaRPr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endParaRPr>
          </a:p>
        </p:txBody>
      </p:sp>
      <p:sp>
        <p:nvSpPr>
          <p:cNvPr id="4" name="Marcador de texto 6">
            <a:extLst>
              <a:ext uri="{FF2B5EF4-FFF2-40B4-BE49-F238E27FC236}">
                <a16:creationId xmlns:a16="http://schemas.microsoft.com/office/drawing/2014/main" id="{47DF6B2D-4F48-5CD9-DD99-F43C4DAD2331}"/>
              </a:ext>
            </a:extLst>
          </p:cNvPr>
          <p:cNvSpPr txBox="1">
            <a:spLocks/>
          </p:cNvSpPr>
          <p:nvPr/>
        </p:nvSpPr>
        <p:spPr>
          <a:xfrm>
            <a:off x="449467" y="1095367"/>
            <a:ext cx="6084498" cy="4308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5255" indent="0" algn="just">
              <a:buFont typeface="Arial"/>
              <a:buNone/>
            </a:pPr>
            <a:r>
              <a:rPr lang="es-MX" b="1" dirty="0"/>
              <a:t>Correlación entre el volumen total y la capitalización de mercado.</a:t>
            </a:r>
            <a:endParaRPr lang="es-PA" b="1" dirty="0"/>
          </a:p>
        </p:txBody>
      </p:sp>
      <p:pic>
        <p:nvPicPr>
          <p:cNvPr id="5" name="Imagen 4">
            <a:extLst>
              <a:ext uri="{FF2B5EF4-FFF2-40B4-BE49-F238E27FC236}">
                <a16:creationId xmlns:a16="http://schemas.microsoft.com/office/drawing/2014/main" id="{064E9684-9225-BB04-3A4E-DDE98706AD7C}"/>
              </a:ext>
            </a:extLst>
          </p:cNvPr>
          <p:cNvPicPr>
            <a:picLocks noChangeAspect="1"/>
          </p:cNvPicPr>
          <p:nvPr/>
        </p:nvPicPr>
        <p:blipFill>
          <a:blip r:embed="rId2"/>
          <a:srcRect/>
          <a:stretch/>
        </p:blipFill>
        <p:spPr>
          <a:xfrm>
            <a:off x="2853988" y="2608792"/>
            <a:ext cx="4194845" cy="3055004"/>
          </a:xfrm>
          <a:prstGeom prst="rect">
            <a:avLst/>
          </a:prstGeom>
        </p:spPr>
      </p:pic>
    </p:spTree>
    <p:extLst>
      <p:ext uri="{BB962C8B-B14F-4D97-AF65-F5344CB8AC3E}">
        <p14:creationId xmlns:p14="http://schemas.microsoft.com/office/powerpoint/2010/main" val="2572338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7C02FE55-FEC8-59A1-5135-96142929E952}"/>
              </a:ext>
            </a:extLst>
          </p:cNvPr>
          <p:cNvSpPr>
            <a:spLocks noGrp="1"/>
          </p:cNvSpPr>
          <p:nvPr>
            <p:ph type="body" idx="5"/>
          </p:nvPr>
        </p:nvSpPr>
        <p:spPr>
          <a:xfrm>
            <a:off x="1279064" y="2191533"/>
            <a:ext cx="7344696" cy="2215051"/>
          </a:xfrm>
        </p:spPr>
        <p:txBody>
          <a:bodyPr/>
          <a:lstStyle/>
          <a:p>
            <a:pPr marL="135255" indent="0" algn="just">
              <a:buNone/>
            </a:pPr>
            <a:r>
              <a:rPr lang="es-MX" dirty="0"/>
              <a:t>El análisis exhaustivo de las cinco criptomonedas más negociadas a partir del 2022 ha revelado información valiosa sobre su comportamiento en el mercado. Al examinar la distribución de precios, correlaciones y la relación entre la capitalización de mercado y el volumen de operaciones, hemos obtenido una comprensión más profunda de la dinámica de estas monedas digitales. Los resultados obtenidos no solo brindan insights sobre las tendencias actuales, sino que también pueden servir como una base sólida para futuras investigaciones y toma de decisiones informadas en el mercado de las criptomonedas.</a:t>
            </a:r>
            <a:endParaRPr lang="es-ES" dirty="0"/>
          </a:p>
        </p:txBody>
      </p:sp>
      <p:sp>
        <p:nvSpPr>
          <p:cNvPr id="8" name="Google Shape;88;p4">
            <a:extLst>
              <a:ext uri="{FF2B5EF4-FFF2-40B4-BE49-F238E27FC236}">
                <a16:creationId xmlns:a16="http://schemas.microsoft.com/office/drawing/2014/main" id="{480177A6-30EF-242C-3DC9-385B03082691}"/>
              </a:ext>
            </a:extLst>
          </p:cNvPr>
          <p:cNvSpPr txBox="1"/>
          <p:nvPr/>
        </p:nvSpPr>
        <p:spPr>
          <a:xfrm>
            <a:off x="449467" y="307412"/>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PA" sz="2800" dirty="0">
                <a:solidFill>
                  <a:schemeClr val="lt1"/>
                </a:solidFill>
                <a:latin typeface="ADLaM Display" panose="02010000000000000000" pitchFamily="2" charset="0"/>
                <a:ea typeface="ADLaM Display" panose="02010000000000000000" pitchFamily="2" charset="0"/>
                <a:cs typeface="ADLaM Display" panose="02010000000000000000" pitchFamily="2" charset="0"/>
              </a:rPr>
              <a:t>Conclusión</a:t>
            </a:r>
            <a:r>
              <a:rPr lang="en-US" sz="2800" dirty="0">
                <a:solidFill>
                  <a:schemeClr val="lt1"/>
                </a:solidFill>
                <a:latin typeface="Arial"/>
                <a:ea typeface="Arial"/>
                <a:cs typeface="Arial"/>
                <a:sym typeface="Arial"/>
              </a:rPr>
              <a:t>:</a:t>
            </a:r>
            <a:endParaRPr sz="28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610867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7C02FE55-FEC8-59A1-5135-96142929E952}"/>
              </a:ext>
            </a:extLst>
          </p:cNvPr>
          <p:cNvSpPr>
            <a:spLocks noGrp="1"/>
          </p:cNvSpPr>
          <p:nvPr>
            <p:ph type="body" idx="5"/>
          </p:nvPr>
        </p:nvSpPr>
        <p:spPr>
          <a:xfrm>
            <a:off x="1279064" y="2191533"/>
            <a:ext cx="7344696" cy="2215051"/>
          </a:xfrm>
        </p:spPr>
        <p:txBody>
          <a:bodyPr/>
          <a:lstStyle/>
          <a:p>
            <a:pPr marL="135255" indent="0" algn="just">
              <a:buNone/>
            </a:pPr>
            <a:r>
              <a:rPr lang="es-MX" dirty="0"/>
              <a:t>En el vertiginoso mundo de las criptomonedas, la negociación activa es una actividad fundamental que impulsa el mercado y define la viabilidad de cada activo digital. Con el crecimiento exponencial de la industria de las criptomonedas, la atención se centra en identificar las monedas más negociadas por los traders, ya que esto no solo refleja su popularidad, sino también su potencial de inversión.</a:t>
            </a:r>
            <a:endParaRPr lang="es-ES" dirty="0"/>
          </a:p>
        </p:txBody>
      </p:sp>
      <p:sp>
        <p:nvSpPr>
          <p:cNvPr id="8" name="Google Shape;88;p4">
            <a:extLst>
              <a:ext uri="{FF2B5EF4-FFF2-40B4-BE49-F238E27FC236}">
                <a16:creationId xmlns:a16="http://schemas.microsoft.com/office/drawing/2014/main" id="{480177A6-30EF-242C-3DC9-385B03082691}"/>
              </a:ext>
            </a:extLst>
          </p:cNvPr>
          <p:cNvSpPr txBox="1"/>
          <p:nvPr/>
        </p:nvSpPr>
        <p:spPr>
          <a:xfrm>
            <a:off x="449467" y="307412"/>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PA"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Introducción</a:t>
            </a:r>
            <a:r>
              <a:rPr lang="en-US" sz="2800">
                <a:solidFill>
                  <a:schemeClr val="lt1"/>
                </a:solidFill>
                <a:latin typeface="Arial"/>
                <a:ea typeface="Arial"/>
                <a:cs typeface="Arial"/>
                <a:sym typeface="Arial"/>
              </a:rPr>
              <a:t>:</a:t>
            </a:r>
            <a:endParaRPr sz="2800">
              <a:solidFill>
                <a:schemeClr val="lt1"/>
              </a:solidFill>
              <a:latin typeface="Arial"/>
              <a:ea typeface="Arial"/>
              <a:cs typeface="Arial"/>
              <a:sym typeface="Arial"/>
            </a:endParaRPr>
          </a:p>
        </p:txBody>
      </p:sp>
    </p:spTree>
    <p:extLst>
      <p:ext uri="{BB962C8B-B14F-4D97-AF65-F5344CB8AC3E}">
        <p14:creationId xmlns:p14="http://schemas.microsoft.com/office/powerpoint/2010/main" val="1516559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7C02FE55-FEC8-59A1-5135-96142929E952}"/>
              </a:ext>
            </a:extLst>
          </p:cNvPr>
          <p:cNvSpPr>
            <a:spLocks noGrp="1"/>
          </p:cNvSpPr>
          <p:nvPr>
            <p:ph type="body" idx="5"/>
          </p:nvPr>
        </p:nvSpPr>
        <p:spPr>
          <a:xfrm>
            <a:off x="310719" y="1751276"/>
            <a:ext cx="9108489" cy="2505887"/>
          </a:xfrm>
        </p:spPr>
        <p:txBody>
          <a:bodyPr/>
          <a:lstStyle/>
          <a:p>
            <a:pPr marL="135255" indent="0" algn="just">
              <a:buNone/>
            </a:pPr>
            <a:r>
              <a:rPr lang="es-MX" dirty="0"/>
              <a:t>El rápido crecimiento y la alta volatilidad del mercado de criptomonedas han creado una necesidad de comprender mejor el comportamiento de las monedas digitales más negociadas. Este proyecto busca abordar esta necesidad al analizar datos históricos de las principales criptomonedas a partir del año 2022 al mes de marzo del 2024, desentrañando aspectos clave como volatilidad, correlaciones, tendencias de negociación, impacto del volumen de operaciones y capitalización de mercado. Al proporcionar esta información valiosa, el proyecto apunta a convertirse en una herramienta esencial para que los participantes del mercado tomen decisiones informadas, gestionen riesgos y aprovechen oportunidades en este ecosistema en rápida evolución.</a:t>
            </a:r>
            <a:endParaRPr lang="es-ES" dirty="0"/>
          </a:p>
        </p:txBody>
      </p:sp>
      <p:sp>
        <p:nvSpPr>
          <p:cNvPr id="8" name="Google Shape;88;p4">
            <a:extLst>
              <a:ext uri="{FF2B5EF4-FFF2-40B4-BE49-F238E27FC236}">
                <a16:creationId xmlns:a16="http://schemas.microsoft.com/office/drawing/2014/main" id="{480177A6-30EF-242C-3DC9-385B03082691}"/>
              </a:ext>
            </a:extLst>
          </p:cNvPr>
          <p:cNvSpPr txBox="1"/>
          <p:nvPr/>
        </p:nvSpPr>
        <p:spPr>
          <a:xfrm>
            <a:off x="449467" y="307412"/>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PA" sz="2800" dirty="0">
                <a:solidFill>
                  <a:schemeClr val="lt1"/>
                </a:solidFill>
                <a:latin typeface="ADLaM Display" panose="02010000000000000000" pitchFamily="2" charset="0"/>
                <a:ea typeface="ADLaM Display" panose="02010000000000000000" pitchFamily="2" charset="0"/>
                <a:cs typeface="ADLaM Display" panose="02010000000000000000" pitchFamily="2" charset="0"/>
              </a:rPr>
              <a:t>Análisis de la problemática</a:t>
            </a:r>
            <a:r>
              <a:rPr lang="en-US" sz="2800" dirty="0">
                <a:solidFill>
                  <a:schemeClr val="lt1"/>
                </a:solidFill>
                <a:latin typeface="Arial"/>
                <a:ea typeface="Arial"/>
                <a:cs typeface="Arial"/>
                <a:sym typeface="Arial"/>
              </a:rPr>
              <a:t>:</a:t>
            </a:r>
            <a:endParaRPr sz="28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00296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4"/>
          <p:cNvSpPr txBox="1">
            <a:spLocks noGrp="1"/>
          </p:cNvSpPr>
          <p:nvPr>
            <p:ph type="body" idx="5"/>
          </p:nvPr>
        </p:nvSpPr>
        <p:spPr>
          <a:xfrm>
            <a:off x="1186092" y="2143005"/>
            <a:ext cx="7067935" cy="1848892"/>
          </a:xfrm>
          <a:prstGeom prst="rect">
            <a:avLst/>
          </a:prstGeom>
          <a:noFill/>
          <a:ln>
            <a:noFill/>
          </a:ln>
        </p:spPr>
        <p:txBody>
          <a:bodyPr spcFirstLastPara="1" wrap="square" lIns="0" tIns="0" rIns="0" bIns="0" anchor="t" anchorCtr="0">
            <a:noAutofit/>
          </a:bodyPr>
          <a:lstStyle/>
          <a:p>
            <a:pPr marL="0" indent="0" algn="just">
              <a:spcBef>
                <a:spcPts val="0"/>
              </a:spcBef>
              <a:buNone/>
            </a:pPr>
            <a:r>
              <a:rPr lang="es-MX" dirty="0"/>
              <a:t>Identificar y clasificar las 5 criptomonedas más negociadas por los traders dentro de un conjunto de datos que incluye 50 monedas criptográficas, utilizando técnicas de análisis de datos para determinar la volatilidad, correlación y tendencia de negociación de cada criptomoneda a partir del 2022.</a:t>
            </a:r>
            <a:endParaRPr lang="es-PA" dirty="0"/>
          </a:p>
        </p:txBody>
      </p:sp>
      <p:sp>
        <p:nvSpPr>
          <p:cNvPr id="88" name="Google Shape;88;p4"/>
          <p:cNvSpPr txBox="1"/>
          <p:nvPr/>
        </p:nvSpPr>
        <p:spPr>
          <a:xfrm>
            <a:off x="449467" y="307412"/>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PA"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Objetivos</a:t>
            </a:r>
            <a:r>
              <a:rPr lang="en-US" sz="2800">
                <a:solidFill>
                  <a:schemeClr val="lt1"/>
                </a:solidFill>
                <a:latin typeface="Arial"/>
                <a:ea typeface="Arial"/>
                <a:cs typeface="Arial"/>
                <a:sym typeface="Arial"/>
              </a:rPr>
              <a:t>:</a:t>
            </a:r>
            <a:endParaRPr sz="2800">
              <a:solidFill>
                <a:schemeClr val="lt1"/>
              </a:solidFill>
              <a:latin typeface="Arial"/>
              <a:ea typeface="Arial"/>
              <a:cs typeface="Arial"/>
              <a:sym typeface="Arial"/>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CD6C5E07-425E-C617-2CE8-EADADD807098}"/>
              </a:ext>
            </a:extLst>
          </p:cNvPr>
          <p:cNvSpPr>
            <a:spLocks noGrp="1"/>
          </p:cNvSpPr>
          <p:nvPr>
            <p:ph type="body" idx="5"/>
          </p:nvPr>
        </p:nvSpPr>
        <p:spPr>
          <a:xfrm>
            <a:off x="1238066" y="1881350"/>
            <a:ext cx="7257006" cy="3056175"/>
          </a:xfrm>
        </p:spPr>
        <p:txBody>
          <a:bodyPr/>
          <a:lstStyle/>
          <a:p>
            <a:pPr marL="135255" indent="0" algn="just">
              <a:buNone/>
            </a:pPr>
            <a:r>
              <a:rPr lang="es-ES" b="1" dirty="0"/>
              <a:t>¿Por qué escogimos ese tema?</a:t>
            </a:r>
          </a:p>
          <a:p>
            <a:pPr algn="just">
              <a:lnSpc>
                <a:spcPct val="128570"/>
              </a:lnSpc>
            </a:pPr>
            <a:r>
              <a:rPr lang="es-ES" dirty="0"/>
              <a:t>Elegimos este tema porque las criptomonedas se están volviendo cada vez más importantes en el mundo del dinero. Desde el año 2022, han estado ganando popularidad y valor. Queremos entender mejor cómo funcionan y por qué cambian de valor. Crear un proyecto de programación sobre criptomonedas nos permite hacer una herramienta útil que recopile y analice datos sobre ellas. También nos da la oportunidad de aprender más sobre programación y cómo usar la información para tomar decisiones inteligentes en este mercado. En resumen, elegimos este tema porque es relevante, nos permite aprender y tiene el potencial de crear algo útil.</a:t>
            </a:r>
          </a:p>
        </p:txBody>
      </p:sp>
      <p:sp>
        <p:nvSpPr>
          <p:cNvPr id="10" name="Google Shape;88;p4">
            <a:extLst>
              <a:ext uri="{FF2B5EF4-FFF2-40B4-BE49-F238E27FC236}">
                <a16:creationId xmlns:a16="http://schemas.microsoft.com/office/drawing/2014/main" id="{B8A236EA-3C17-3BB5-A2E9-66B6684EA937}"/>
              </a:ext>
            </a:extLst>
          </p:cNvPr>
          <p:cNvSpPr txBox="1"/>
          <p:nvPr/>
        </p:nvSpPr>
        <p:spPr>
          <a:xfrm>
            <a:off x="449467" y="307412"/>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PA"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Justificación</a:t>
            </a:r>
            <a:r>
              <a:rPr lang="es-PA" sz="2800">
                <a:solidFill>
                  <a:schemeClr val="lt1"/>
                </a:solidFill>
                <a:latin typeface="Arial"/>
                <a:ea typeface="Arial"/>
                <a:cs typeface="Arial"/>
                <a:sym typeface="Arial"/>
              </a:rPr>
              <a:t> </a:t>
            </a:r>
            <a:r>
              <a:rPr lang="en-US" sz="2800">
                <a:solidFill>
                  <a:schemeClr val="lt1"/>
                </a:solidFill>
                <a:latin typeface="Arial"/>
                <a:ea typeface="Arial"/>
                <a:cs typeface="Arial"/>
                <a:sym typeface="Arial"/>
              </a:rPr>
              <a:t>:</a:t>
            </a:r>
            <a:endParaRPr sz="2800">
              <a:solidFill>
                <a:schemeClr val="lt1"/>
              </a:solidFill>
              <a:latin typeface="Arial"/>
              <a:ea typeface="Arial"/>
              <a:cs typeface="Arial"/>
              <a:sym typeface="Arial"/>
            </a:endParaRPr>
          </a:p>
        </p:txBody>
      </p:sp>
    </p:spTree>
    <p:extLst>
      <p:ext uri="{BB962C8B-B14F-4D97-AF65-F5344CB8AC3E}">
        <p14:creationId xmlns:p14="http://schemas.microsoft.com/office/powerpoint/2010/main" val="1591828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CF0D7F8E-E9FC-64B4-16A0-0FA2A5DF2E43}"/>
              </a:ext>
            </a:extLst>
          </p:cNvPr>
          <p:cNvSpPr>
            <a:spLocks noGrp="1"/>
          </p:cNvSpPr>
          <p:nvPr>
            <p:ph type="body" idx="5"/>
          </p:nvPr>
        </p:nvSpPr>
        <p:spPr>
          <a:xfrm>
            <a:off x="663311" y="1468229"/>
            <a:ext cx="3859527" cy="4195152"/>
          </a:xfrm>
        </p:spPr>
        <p:txBody>
          <a:bodyPr/>
          <a:lstStyle/>
          <a:p>
            <a:pPr marL="135255" indent="0" algn="just">
              <a:buNone/>
            </a:pPr>
            <a:r>
              <a:rPr lang="es-PA" dirty="0"/>
              <a:t>1. </a:t>
            </a:r>
            <a:r>
              <a:rPr lang="es-PA" b="1" dirty="0"/>
              <a:t>Análisis Preliminar de Datos:</a:t>
            </a:r>
          </a:p>
          <a:p>
            <a:pPr marL="135255" indent="0" algn="just">
              <a:buNone/>
            </a:pPr>
            <a:r>
              <a:rPr lang="es-PA" dirty="0"/>
              <a:t>Identificar fuentes de datos y entender su estructura.</a:t>
            </a:r>
          </a:p>
          <a:p>
            <a:pPr marL="135255" indent="0" algn="just">
              <a:buNone/>
            </a:pPr>
            <a:r>
              <a:rPr lang="es-PA" dirty="0"/>
              <a:t>2. </a:t>
            </a:r>
            <a:r>
              <a:rPr lang="es-PA" b="1" dirty="0"/>
              <a:t>Conversión de Datos:</a:t>
            </a:r>
          </a:p>
          <a:p>
            <a:pPr marL="135255" indent="0" algn="just">
              <a:buNone/>
            </a:pPr>
            <a:r>
              <a:rPr lang="es-PA" dirty="0"/>
              <a:t>Transformar datos a formatos manejables.</a:t>
            </a:r>
          </a:p>
          <a:p>
            <a:pPr marL="135255" indent="0" algn="just">
              <a:buNone/>
            </a:pPr>
            <a:r>
              <a:rPr lang="es-PA" dirty="0"/>
              <a:t>3. </a:t>
            </a:r>
            <a:r>
              <a:rPr lang="es-PA" b="1" dirty="0"/>
              <a:t>Análisis de Tipo de Datos:</a:t>
            </a:r>
          </a:p>
          <a:p>
            <a:pPr marL="135255" indent="0" algn="just">
              <a:buNone/>
            </a:pPr>
            <a:r>
              <a:rPr lang="es-PA" dirty="0"/>
              <a:t>Determinar tipos de datos por columna.</a:t>
            </a:r>
          </a:p>
          <a:p>
            <a:pPr marL="135255" indent="0" algn="just">
              <a:buNone/>
            </a:pPr>
            <a:r>
              <a:rPr lang="es-PA" dirty="0"/>
              <a:t>4. </a:t>
            </a:r>
            <a:r>
              <a:rPr lang="es-PA" b="1" dirty="0"/>
              <a:t>Identificación de Datos Nulos:</a:t>
            </a:r>
          </a:p>
          <a:p>
            <a:pPr marL="135255" indent="0" algn="just">
              <a:buNone/>
            </a:pPr>
            <a:r>
              <a:rPr lang="es-PA" dirty="0"/>
              <a:t>Localizar y registrar valores faltantes.</a:t>
            </a:r>
          </a:p>
        </p:txBody>
      </p:sp>
      <p:sp>
        <p:nvSpPr>
          <p:cNvPr id="9" name="Google Shape;88;p4">
            <a:extLst>
              <a:ext uri="{FF2B5EF4-FFF2-40B4-BE49-F238E27FC236}">
                <a16:creationId xmlns:a16="http://schemas.microsoft.com/office/drawing/2014/main" id="{92D32F5C-2D93-0A22-577D-F1A780D782D6}"/>
              </a:ext>
            </a:extLst>
          </p:cNvPr>
          <p:cNvSpPr txBox="1"/>
          <p:nvPr/>
        </p:nvSpPr>
        <p:spPr>
          <a:xfrm>
            <a:off x="449467" y="307412"/>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PA" sz="2800">
                <a:solidFill>
                  <a:schemeClr val="lt1"/>
                </a:solidFill>
                <a:latin typeface="ADLaM Display" panose="02010000000000000000" pitchFamily="2" charset="0"/>
                <a:ea typeface="ADLaM Display" panose="02010000000000000000" pitchFamily="2" charset="0"/>
                <a:cs typeface="ADLaM Display" panose="02010000000000000000" pitchFamily="2" charset="0"/>
              </a:rPr>
              <a:t>Metodología</a:t>
            </a:r>
            <a:r>
              <a:rPr lang="en-US" sz="2800">
                <a:solidFill>
                  <a:schemeClr val="lt1"/>
                </a:solidFill>
                <a:latin typeface="Arial"/>
                <a:ea typeface="Arial"/>
                <a:cs typeface="Arial"/>
                <a:sym typeface="Arial"/>
              </a:rPr>
              <a:t>:</a:t>
            </a:r>
            <a:endParaRPr sz="2800">
              <a:solidFill>
                <a:schemeClr val="lt1"/>
              </a:solidFill>
              <a:latin typeface="Arial"/>
              <a:ea typeface="Arial"/>
              <a:cs typeface="Arial"/>
              <a:sym typeface="Arial"/>
            </a:endParaRPr>
          </a:p>
        </p:txBody>
      </p:sp>
      <p:sp>
        <p:nvSpPr>
          <p:cNvPr id="12" name="Marcador de texto 6">
            <a:extLst>
              <a:ext uri="{FF2B5EF4-FFF2-40B4-BE49-F238E27FC236}">
                <a16:creationId xmlns:a16="http://schemas.microsoft.com/office/drawing/2014/main" id="{C7DB3D08-26C7-E453-8E0B-C2C2EE23D0D6}"/>
              </a:ext>
            </a:extLst>
          </p:cNvPr>
          <p:cNvSpPr txBox="1">
            <a:spLocks/>
          </p:cNvSpPr>
          <p:nvPr/>
        </p:nvSpPr>
        <p:spPr>
          <a:xfrm>
            <a:off x="5131127" y="1468229"/>
            <a:ext cx="3859527" cy="31720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5255" indent="0" algn="just">
              <a:buFont typeface="Arial"/>
              <a:buNone/>
            </a:pPr>
            <a:r>
              <a:rPr lang="es-PA" dirty="0"/>
              <a:t>5. </a:t>
            </a:r>
            <a:r>
              <a:rPr lang="es-PA" b="1" dirty="0"/>
              <a:t>Eliminación de Datos Nulos:</a:t>
            </a:r>
          </a:p>
          <a:p>
            <a:pPr marL="135255" indent="0" algn="just">
              <a:buFont typeface="Arial"/>
              <a:buNone/>
            </a:pPr>
            <a:r>
              <a:rPr lang="es-PA" dirty="0"/>
              <a:t>Eliminar registros con datos nulos.</a:t>
            </a:r>
          </a:p>
          <a:p>
            <a:pPr marL="135255" indent="0" algn="just">
              <a:buFont typeface="Arial"/>
              <a:buNone/>
            </a:pPr>
            <a:r>
              <a:rPr lang="es-PA" dirty="0"/>
              <a:t>6. </a:t>
            </a:r>
            <a:r>
              <a:rPr lang="es-PA" b="1" dirty="0"/>
              <a:t>Registro de Cambios:</a:t>
            </a:r>
          </a:p>
          <a:p>
            <a:pPr marL="135255" indent="0" algn="just">
              <a:buFont typeface="Arial"/>
              <a:buNone/>
            </a:pPr>
            <a:r>
              <a:rPr lang="es-PA" dirty="0"/>
              <a:t>Documentar cambios realizados.</a:t>
            </a:r>
          </a:p>
          <a:p>
            <a:pPr marL="135255" indent="0" algn="just">
              <a:buFont typeface="Arial"/>
              <a:buNone/>
            </a:pPr>
            <a:r>
              <a:rPr lang="es-PA" dirty="0"/>
              <a:t>7. </a:t>
            </a:r>
            <a:r>
              <a:rPr lang="es-PA" b="1" dirty="0"/>
              <a:t>Evaluación de Calidad:</a:t>
            </a:r>
          </a:p>
          <a:p>
            <a:pPr marL="135255" indent="0" algn="just">
              <a:buFont typeface="Arial"/>
              <a:buNone/>
            </a:pPr>
            <a:r>
              <a:rPr lang="es-PA" dirty="0"/>
              <a:t>Verificar calidad de datos post-limpieza.</a:t>
            </a:r>
            <a:endParaRPr lang="es-ES" dirty="0"/>
          </a:p>
        </p:txBody>
      </p:sp>
    </p:spTree>
    <p:extLst>
      <p:ext uri="{BB962C8B-B14F-4D97-AF65-F5344CB8AC3E}">
        <p14:creationId xmlns:p14="http://schemas.microsoft.com/office/powerpoint/2010/main" val="1006608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4BD73E61-0B39-8CFC-B291-F957B0DE6AA7}"/>
              </a:ext>
            </a:extLst>
          </p:cNvPr>
          <p:cNvSpPr>
            <a:spLocks noGrp="1"/>
          </p:cNvSpPr>
          <p:nvPr>
            <p:ph type="body" idx="5"/>
          </p:nvPr>
        </p:nvSpPr>
        <p:spPr>
          <a:xfrm>
            <a:off x="193815" y="1049809"/>
            <a:ext cx="9362781" cy="6292024"/>
          </a:xfrm>
        </p:spPr>
        <p:txBody>
          <a:bodyPr/>
          <a:lstStyle/>
          <a:p>
            <a:pPr marL="135255" indent="0" algn="just">
              <a:buNone/>
            </a:pPr>
            <a:r>
              <a:rPr lang="es-MX" b="1" dirty="0"/>
              <a:t>Este proyecto y su análisis pueden tener un impacto positivo en varios sectores:</a:t>
            </a:r>
          </a:p>
          <a:p>
            <a:pPr algn="just"/>
            <a:r>
              <a:rPr lang="es-MX" b="1" dirty="0"/>
              <a:t>Sector financiero y de inversiones: </a:t>
            </a:r>
            <a:r>
              <a:rPr lang="es-MX" dirty="0"/>
              <a:t>Los resultados obtenidos pueden ser de gran utilidad para inversionistas, traders y analistas financieros interesados en el mercado de criptomonedas. Al comprender mejor las tendencias y correlaciones de las monedas más negociadas, pueden tomar decisiones de inversión más informadas y gestionar eficazmente sus carteras de criptomonedas.</a:t>
            </a:r>
          </a:p>
          <a:p>
            <a:pPr algn="just"/>
            <a:r>
              <a:rPr lang="es-MX" b="1" dirty="0"/>
              <a:t>Sector tecnológico y de blockchain: </a:t>
            </a:r>
            <a:r>
              <a:rPr lang="es-MX" dirty="0"/>
              <a:t>Las criptomonedas y la tecnología blockchain están estrechamente vinculadas. Este proyecto puede ayudar a las empresas y desarrolladores de blockchain a identificar las monedas más populares y comprender su comportamiento en el mercado, lo que puede guiar el desarrollo de nuevas aplicaciones y servicios basados en blockchain.</a:t>
            </a:r>
          </a:p>
          <a:p>
            <a:pPr algn="just"/>
            <a:r>
              <a:rPr lang="es-MX" b="1" dirty="0"/>
              <a:t>Sector gubernamental y regulatorio: </a:t>
            </a:r>
            <a:r>
              <a:rPr lang="es-MX" dirty="0"/>
              <a:t>A medida que las criptomonedas ganan más relevancia, los gobiernos y organismos reguladores se enfrentan al desafío de comprender y regular este mercado emergente. Los hallazgos de este proyecto pueden proporcionar información valiosa para el desarrollo de políticas y regulaciones adecuadas para el sector de las criptomonedas.</a:t>
            </a:r>
          </a:p>
          <a:p>
            <a:pPr algn="just"/>
            <a:r>
              <a:rPr lang="es-MX" b="1" dirty="0"/>
              <a:t>Sector educativo y académico: </a:t>
            </a:r>
            <a:r>
              <a:rPr lang="es-MX" dirty="0"/>
              <a:t>Este proyecto puede servir como una base para futuras investigaciones y estudios en el campo de las criptomonedas y el análisis de datos financieros. Puede ser utilizado en instituciones académicas y programas de capacitación para enseñar técnicas de análisis de datos y brindar una comprensión más profunda del mercado de criptomonedas.</a:t>
            </a:r>
            <a:endParaRPr lang="es-ES" dirty="0"/>
          </a:p>
        </p:txBody>
      </p:sp>
      <p:sp>
        <p:nvSpPr>
          <p:cNvPr id="11" name="Google Shape;88;p4">
            <a:extLst>
              <a:ext uri="{FF2B5EF4-FFF2-40B4-BE49-F238E27FC236}">
                <a16:creationId xmlns:a16="http://schemas.microsoft.com/office/drawing/2014/main" id="{D949BB42-E464-D761-82C7-E871DDDEAFB7}"/>
              </a:ext>
            </a:extLst>
          </p:cNvPr>
          <p:cNvSpPr txBox="1"/>
          <p:nvPr/>
        </p:nvSpPr>
        <p:spPr>
          <a:xfrm>
            <a:off x="449467" y="307412"/>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PA"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Alcance del Proyecto</a:t>
            </a:r>
            <a:r>
              <a:rPr lang="en-US"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t>
            </a:r>
            <a:endParaRPr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endParaRPr>
          </a:p>
        </p:txBody>
      </p:sp>
    </p:spTree>
    <p:extLst>
      <p:ext uri="{BB962C8B-B14F-4D97-AF65-F5344CB8AC3E}">
        <p14:creationId xmlns:p14="http://schemas.microsoft.com/office/powerpoint/2010/main" val="139671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88;p4">
            <a:extLst>
              <a:ext uri="{FF2B5EF4-FFF2-40B4-BE49-F238E27FC236}">
                <a16:creationId xmlns:a16="http://schemas.microsoft.com/office/drawing/2014/main" id="{90623F9B-2ABC-7600-7543-C23B50A57585}"/>
              </a:ext>
            </a:extLst>
          </p:cNvPr>
          <p:cNvSpPr txBox="1"/>
          <p:nvPr/>
        </p:nvSpPr>
        <p:spPr>
          <a:xfrm>
            <a:off x="449467" y="307412"/>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PA"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Análisis de los resultados</a:t>
            </a:r>
            <a:r>
              <a:rPr lang="en-US"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rPr>
              <a:t>:</a:t>
            </a:r>
            <a:endParaRPr sz="2800">
              <a:solidFill>
                <a:schemeClr val="lt1"/>
              </a:solidFill>
              <a:latin typeface="ADLaM Display" panose="02010000000000000000" pitchFamily="2" charset="0"/>
              <a:ea typeface="ADLaM Display" panose="02010000000000000000" pitchFamily="2" charset="0"/>
              <a:cs typeface="ADLaM Display" panose="02010000000000000000" pitchFamily="2" charset="0"/>
              <a:sym typeface="Arial"/>
            </a:endParaRPr>
          </a:p>
        </p:txBody>
      </p:sp>
      <p:sp>
        <p:nvSpPr>
          <p:cNvPr id="4" name="Marcador de texto 6">
            <a:extLst>
              <a:ext uri="{FF2B5EF4-FFF2-40B4-BE49-F238E27FC236}">
                <a16:creationId xmlns:a16="http://schemas.microsoft.com/office/drawing/2014/main" id="{47DF6B2D-4F48-5CD9-DD99-F43C4DAD2331}"/>
              </a:ext>
            </a:extLst>
          </p:cNvPr>
          <p:cNvSpPr txBox="1">
            <a:spLocks/>
          </p:cNvSpPr>
          <p:nvPr/>
        </p:nvSpPr>
        <p:spPr>
          <a:xfrm>
            <a:off x="449467" y="1388331"/>
            <a:ext cx="7868131" cy="9464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35255" indent="0" algn="just">
              <a:buFont typeface="Arial"/>
              <a:buNone/>
            </a:pPr>
            <a:r>
              <a:rPr lang="es-MX" b="1" dirty="0"/>
              <a:t>Limpieza de nuestro dataset: </a:t>
            </a:r>
            <a:endParaRPr lang="es-PA" b="1" dirty="0"/>
          </a:p>
        </p:txBody>
      </p:sp>
      <p:pic>
        <p:nvPicPr>
          <p:cNvPr id="3" name="Imagen 2">
            <a:extLst>
              <a:ext uri="{FF2B5EF4-FFF2-40B4-BE49-F238E27FC236}">
                <a16:creationId xmlns:a16="http://schemas.microsoft.com/office/drawing/2014/main" id="{FBFF9099-5610-DF1F-B725-6EA410E0EF4C}"/>
              </a:ext>
            </a:extLst>
          </p:cNvPr>
          <p:cNvPicPr>
            <a:picLocks noChangeAspect="1"/>
          </p:cNvPicPr>
          <p:nvPr/>
        </p:nvPicPr>
        <p:blipFill>
          <a:blip r:embed="rId2"/>
          <a:stretch>
            <a:fillRect/>
          </a:stretch>
        </p:blipFill>
        <p:spPr>
          <a:xfrm>
            <a:off x="3755255" y="1253212"/>
            <a:ext cx="4329374" cy="5125394"/>
          </a:xfrm>
          <a:prstGeom prst="rect">
            <a:avLst/>
          </a:prstGeom>
        </p:spPr>
      </p:pic>
    </p:spTree>
    <p:extLst>
      <p:ext uri="{BB962C8B-B14F-4D97-AF65-F5344CB8AC3E}">
        <p14:creationId xmlns:p14="http://schemas.microsoft.com/office/powerpoint/2010/main" val="30938541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COURSE_TITLE" val="PLANTILLA PARA PRESENTACION DEL PROYECTO"/>
  <p:tag name="ISPRING_CURRENT_PLAYER_ID" val="universal"/>
  <p:tag name="ISPRING_PLAYERS_CUSTOMIZATION_2" val="UEsDBBQAAgAIAEaLslTuA81MSQMAAOMJAAAUAAAAdW5pdmVyc2FsL3BsYXllci54bWytVslu2zAQPTtA/kHgPaIdd0kCKUFbwOihLQK4282gpbHEWiJVkorifH1H1K7IbgPUgA1pOO9xlsehvbvHNHEeQGkuhU8W7pw4IAIZchH55NvX1cUVubs9P/OyhB1AOTz0SS54CWAJcULQgeKZQfA9M7FPegYXmYmTKS4VNwefLOfI3e60vCTnZzN0EdonsTHZDaVFUbhcI0JEWiZ5SaLdQKY0U6BBGFC0CoM4DfbG/B2N31QKag4Z6B4yMy/fuCZpOR41H5AUS1eqiF7O5wv68/OndRBDyi640IaJAIiDlZzZUm5ZsP8swzwBXdpmXhXkGowpg7C2mWdu+OJKOFoFPqkcNilozSLQbiIiQlu/hrMhqDCNdcNEuBHsgUeszG2jay/boo5Ex1KZIDc1eg+HrWQq3LT2nr9HJyL2dgnTcc2nB7lY/j2vk7F+m/J9MhabUb5NuI5xqQ/prNNJ0OGuXmprbGX7rZHtqmQijoLfOVcQ2tfv7QmYL0i1YStzG6eriwAX8GnFAiPV4QPCULq1bNxWKW6lFNeCWg633X3dUZAm2x0wkytoSjXzHngI8gtTyvbr1qgcPDoy1lg6BHu0SrluUtcQLzZp8vofelP6jVrzS0txqjcW8j9a8xGJ2qpwEcLjiqOPgRSragDLXdpckyVuuWcXk863ae84DUzdWcC2/MIRYJiKAE9/yAyjnZ0eg4JiGl2CXI2wvYWj4JhHcYJfM8kwXj1KkzK1n2ToLRwFJzLYT0Bb81HgVskCM9R5luEIeF685+ttR+i4JSNltnL06MRA9IJcG5nyJ6v1waQ0N1bUJ87v+Zlz7NOA3mW8hbydn0KMZsEgrmYy7E4R4GR44FCsBzwXtdXNcIxPTPvyaTTiS9N9OWWa+VwaNlllGU9yMHlWeTUnOc9GPiHsWJ6YD/2EhteHhY4Snr45prh+4FmVxZo/gVPwsPxzsFhiqZ0YSr375M3VsseAWsTZONjemo7tuJOiqYPrUvtW/dp2NHdUrZVKZsck5dW9qDDVPHiPcoyUzEU4EoBtWE2vE5zI7xQwJ4EdZrS4xOMhM5+8woc65+vX113KbxfXDdbGdV9tXMXyggupDriTH60PUpuIV881fPwDUEsDBBQAAgAIAEcEnFXFi7zedQYAACQZAAAdAAAAdW5pdmVyc2FsL2NvbW1vbl9tZXNzYWdlcy5sbmetWW1v2zYQ/l6g/4EwEGAD2rQd0GAYEhe0zNhCZFGV6LjZMAiMRdtEJNHTi5Ps037Nfth+yY6U7Nh9gSQnQBNEcu+54/G55470+aeHJEYbkeVSpRe9D6fve0ikcxXJdHnRm7LLt7/2UF7wNOKxSsVFL1U99Kn/+tV5zNNlyZcC/n79CqHzROQ5POZ9/fT0jGR00fMGIbYsEgT2wCEh9m0cOnhAnHCArauQ0XBARrbb648UKuDfSqBbsZRpCkEgtTAv8lhG4vxdjdrNCWWMTkIPu8Tp9QeqKFSCBjw7Ds3F1/YIM5u64WAKwG7Q67t8I5e8gBSi2xLg0/w47IAwZrsjQMTzORjIWxnL4hEFoiggF8eiOvaQ9PrB8Rlk1Numj6l119xNhzaFtPl+lTUDCSssI6lQyrPMJK4DoOfgG+KHgUUAVENTFgZTz6M+I0OIENiSqVi8Xcf8EckcpapAebleq6wQEZKp4RM/SHCiOqUmuLLdELyb5dWvbcdmN+GE6lSzMksRkOHFnLjUn2DnAH2xeAF4zycBcRlk0xtTRnt9LxO5SAuRofVKFaoLnmZZ6Ib0MrTo1GU14dDJ5ykJzMa708mA+Ce6ok8YZbCe7UfBSQdH1+DnO3y6BmfH8WmGIQET7F9VObF8Ai+G4cxm417fygTXtLmXxQrJYJ1pTRIbHpdVvdfS2eRuK3TY82rZ2MY94PO7JmuLTqD8bkKHjkAr7RGEpZI1Tx+Ro5bqp1/Ozh4+fDz7uRNMAIRyDoGQQfr4vgWQy3zqVJoQuuQL7Lb+3c2OTplju0Do+o9u1kDda+Ar/G60m/o+kLxmqB0YwdC5cIgRjBtVohXfCN17NlLcG32AIpBZ3Xb0B3MFL9KyscKGdIKBRFBXzLctTVAoBJVlj28q2SmLlcrAXY4imfPbGKilfWpW6c/XVf1V3FJaqkDAIpVwmZ42u565DsVDQ7IJsBuPtFrsFgVIB/CG0htdNm/AxX0aKx6hRSYAkAaIr9exnFf/c8t7DxS1MQofz6CHAdmpE4B+Dbdven2SRmiYcb3Yjig+DogPABnPRXaEbWi4bswRjuNuCGN7NHbgh+kQxnK5iuGn6BqHR4AJnmhUilqOcRDMqD/USdNqzNGa5/m9yqIDlu7vZxOw7VoUCsFie+C6V+6AgR8SRr8sE/OiGQyixIbfdV3BUoGAITNioEsqKfMCyiZZx6IQJlqpl8Ln1ZwkFgrqKxYwOhnug3dTbI00d/DUtcbhgO0k1OFlOl+1tIPi/G597FdDCTTZ53xjTDUajJpfQF1ADGkXC3oFGnjVxeKGwIwIv5ps9oZV0L2tKG1Fb861xsSP9SCh2bSRqszhjU4JSJPZkfy0m5uAQF93mY2dH2hrhbqdxJZyIyCOLBJZoyOQe4sMdVF9ntq/h5fYdkyn/pp6MPjpqY9HG57O9WlizvWePsJnkYzMZ5r2xv9fpfwb8aKW+pO6S7hD8uWkazwHjeUHFcGLQiTrosm1Tlgd/jFR6BL/YQhtln6c/91M/iI78zTFg2A8b3sODgtNW3QgWk1BPDNR7TfrhQOp534C44pujTBhxO2txtrtwKa6HzafOp7sbPfy4JBhpwvV3tqlNYCr0LEYwRhSbCIPYNBJoAe1tzUnj/3wzZmjvf2MDAKbQc+ZidtcFo2eTTW37q6mmI9vq3sT60GrYTZzyMEVB0DGMoH4oxaY0wnZZqBqEAcrmakyjkzxx/LONAnIbZmIb2fhRaYS8zbm+Vawqib16TlRVIvzK6deh2lqV8Ct9+epfo/fpIBgH2YYC7uWHnwsXexxSyOoHp0JhwXbuQnKKOHFfAW9eKHKNGoJVJ2/huQSA1i95EDwrHkEqwG+CqN6i+q3v3UC0eMcSCjZgf3hqkLkf3YG0cvYYVQ3F4V4KJqBpgNDoiCkl5cwxi0WTRYMDw5DNg9trOpz8tau5bGZ2UD+FzmP8mpqSVQCr06b/TJ9WWfIghnD1ngC5ReYalNlBhNnF4Qt3Sw69eE8VxeuBUAwPTBZxAKRB67LrQuqvvUBYTYntF5/wrM7UHWmVNwpNrOBupyKbmt6ugApi1imnSJ/Xk/VC2a2F+Lh0NwGQSbhsH9XjRARnDbn9bVQrJatwawxdqFpfIUnIll0BfQJ2d326BsNc3vgKK6/lfjvn3+b7KsbwlqSQfaq5yfR23zbtndPufk+4/zd3tcb/wNQSwMEFAACAAgARwScVR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BHBJxVpWuPVJsDAADbEAAAJwAAAHVuaXZlcnNhbC9mbGFzaF9wdWJsaXNoaW5nX3NldHRpbmdzLnhtbO1YUW/bNhB+968gNPQxVtKmaxfIDjpbxowmthFpXfMU0OLZIkKRGknZdZ/2a/bD9kt2FG3HXpJOaZMtwPZg2Drefffx7ngnOjr9VAiyAG24kp3gqH0YEJCZYlzOO8HP6eDgbUCMpZJRoSR0AqkCctptRWU1FdzkCViLqoYgjDQnpe0EubXlSRgul8s2N6V2q0pUFvFNO1NFWGowIC3osBR0hV92VYIJ1ggNAPBTKLk267ZahEQe6VyxSgDhDJlL7jZFxUBQkwehV5vS7HquVSVZTwmliZ5PO8F3vbh/1H+10fFQfV6AdDExXRQ6sT2hjHHHgoqEfwaSA5/nSPfNcUCWnNm8E7w8diioHd5GqbH91qlD6SmMgbRr+AIsZdRS/+j9WfhkzUbgRWwlacGzFFeI238n6KdXP11O4ouz4ej9VToen6XDiSdR24T7OFG47yhCQqrSGWz9RNRamuXIG21mVBiIwl3RRo27DNLM8gXGBP5Cc1YJkVRlqbTtWl1BTWNXuKV3D0w0U3Jv7+6ZTJXA1NaksEqLKbARLWAn2ck1lwPUPArIDOMkVp1gXIIkCZVYYNxSwbMtgKmmxnJbF9Zgrf1OcyoI4uEJAHKeBDcU/M6ynGoDu9Q2K8alNev+oirByEpVRPBrIFYRDHFV4K8cyG7+yUyropZihVpiBEePCw5LYKd1vNaA9zm6RBdFhZZ4HEoB1nv4teKfyRRmSiMu0AUeHpRz4/HbDwIuqTE3oHTD8UVyNuzHV8NRP/74wm2QsgWV2QPBsaagKO2T4NMVkcpu7DAcGa0M1ElhnNVrTfbW/vo0bMsa8/xI2djD10rAgesxj57rG2Sk/pgJv4f/I3p5SNr/jkBjrzld1KfcndwaGc83x4R4TFzIsB9xue6BDQAzKpGTWBGaYVs2rmcsuKoMSnx38NDm6xl6e6zR+mmOvRM9aga6EeTh0ctXx6+/f/P2h5N2+Mdvvx980Wg9sCaCOnd+YvW+OLJu2Q6ULly3YDv2w1EaX7zrpcMPw/TyKo0/pvsANafbvToK3Ry5e6y4OfVsp8rkIv7QJDkjjESjuoiTRnDjJlrj9020LvwYnOyMwEYUsK/N/cDEziZ4wbESnqxO/6Fa++ZXGF+sT1Nrzzlw33pI/6txe97vzE8UuSQ+H/44Puv/f2b/rQj6p+3dc++yGYV33obdSsElLzCs7j1le4Xuvj4+xOvrnUutFqLt/yHRbf0JUEsDBBQAAgAIAEcEnFXLjwJ9ggMAAOUMAAAhAAAAdW5pdmVyc2FsL2ZsYXNoX3NraW5fc2V0dGluZ3MueG1slVdtT9swEP7Or6i673QUtg4pVOobEloHaDC+O821terYke2Udb9+55c0dpvQQoSE757nfG++E4naUN7ZglRU8Ltuvzu86HSSRSklcP0KecGIhk5KFDxkd937P/N5t+cgggn5AlpTvlJGUsk6FIFpqbXglwvBNdq55ELmhHWHX+7tT9KzyFMsgW6dy1mSBdTXfOv/GE/Povg7bsaD6eS2jbAQeUH4bi5W4jIli81KipJnxrVr87XR1rsCJKN8c9IjRpV+0JBHPs2uZv1Z/zxKIUEpMC7dTkf90feTLEZSYPvoBzc/bkZncuqrPi7MAW1LFdWWNugPrgc3bbSCrCBO8mQ2vZpet+M5Wo+r8qFfjqDhrz4ZOTb/DuSnjIuiLD7TI4UUK5PQA87AfCc5TJAMnx8SprfmO0kwAZmLTjakYjTDMgiZuVb8ar42cFsu/Z/hkEjM25aCPZsiHEwP0yEpg6GWJSS96uR0ai3en0qNjwmGS8IUAkJRDXrGCJ9JqSJYLayBv+Gd8ixEeUkNeROszGHiPA6RsaImTCZjO1pC7F4W+Chh64Uu1gNhjXzEzB4hA2GNfDEFe+JsdwQ/1DhO1RJj4usZFMB7H1UA1cAJHjNvujpVWnPV3Lx0FdztBRUmFxkMbWu90hxM5ZKelTmfekdOJZxs6Ypo3E2/DC7d2WhU0jtQ+G5r7q1EU82gqeUWopQKnUH1Wxx8g8ZR3PJQIz2Hpa7QsbCuitkYYTPY88XJZFeX7BPnzh2NC+WumxO5AfkqBFPdjufhI8Sku9V8zDAjGxcqyAe+FGdyuNAQ2rd+toGFe4fnwonWZLHO0aW2CPYpdZVtLmDir22qLC/zFOQMG4JC1ZGxzOHWdLVm+KvfKLxDFhNalI6p12iOE7pv+EDgOwCIXKyr5+AOTpOXTFMGW2BeGwhswG2RJQrbvyle011xTwaSsxrSD6G6UaIJGikaCG/ol4jHWag4o+c1SZWNLBop1YSvLUczv5qTplnDEWnPvpMiw6hvyiDWKkonKbV40URqb7Q++9jJFkac5nYCoSK4vkHjOEyIwqfFKqs0HMlrF8zi2htTFaFB00Yxc3bYb6JYzeGQfcXnOVxKgHDAWuFFsAJ+wi4VRGaPe0i0ExrUjo0x4tq08xonfV7opBeIXHHCmuSUU/PvyaRUWuT0n7U183vH5+JDzAUaRN3wP1BLAwQUAAIACABHBJxVDDMeEZYDAABlEAAAJgAAAHVuaXZlcnNhbC9odG1sX3B1Ymxpc2hpbmdfc2V0dGluZ3MueG1s7VjBcts2EL3rKzDs5GgxTtwm9VDypBI90cSWNCabxicPRKxETECABUApyqlf0w/rl3RBSLIUyy6dWmk704PG4gL79mH3YVd0dPapEGQO2nAlO8Fx+3lAQGaKcTnrBD+n50evA2IslYwKJaETSBWQs24rKquJ4CZPwFrcagjCSHNa2k6QW1uehuFisWhzU2q3qkRlEd+0M1WEpQYD0oIOS0GX+McuSzDBCqEBAH4KJVdu3VaLkMgjXSpWCSCcIXPJ3aGoeGsLEYR+14RmH2daVZL1lFCa6NmkE3zXi/vH/ZfrPR6pzwuQLiWmi0ZntqeUMe5IUJHwz0By4LMc2b46CciCM5t3ghcnDgV3h3dRamx/cupQegpTIO0KvgBLGbXUP/p4Fj5ZszZ4E1tKWvAsxRXijt8J+unN2+txfHUxGL67SUeji3Qw9iRqn3AXJwp3A0VISFU6g02ciFpLsxx5o8+UCgNRuG1ab+OugDSzfI45gS9oTishkqoslbZdqyuoaWwbN/TugYmmSu6c3T2TiRJY2ZoUirSYABvSAnMwPpcBmWJixLITjEqQJKESBcUtFTzbeJhqYiy3tZDOV7vfaE4FQbGg4oFcJsFtTH+ULKfawDaX9Ypxdcy6v6hKMLJUFRH8IxCrCOa0KvBbDmS74GSqVVFbBTWWGMEx4pzDAthZnaAV4H2BrjFEUaEnyr8UYH2EXyv+mUxgqjTiAp3jZUE7Nx6//SjgkhpzC0rXHJ8lF4N+fDMY9uMPz9wBKZtTmT0SHEUERWkPgk+XRCq79sN0ZLQyUBeFcVavNTlb++vLsNEx1vmJqrGDr5WAI9dUnrzWt8hI/SkLfg//J4zymLL/FYHGUXM6r2+5u7k1Mt5vjgXxmLiQYavictX0GgBmVCInsSQ0wz5sXM+Yc1UZtPju4KHN1zP0/qjR+mmGgxEjaga6EeTz4xcvT77/4dXrH0/b4R+//X70oNNqQo0FdeH8iOo9OKPu+J4rXbhuwbb8B8M0vnrTSwfvB+n1TRp/SHcBak53e3UUusGxf464wfTlGJn8c3NkfBW/b1KOIZ69kRLipBHcqMmu0bsmu6784BtvDb1GFLCTzfyIxF4meMGx9gdT5jdS195fKfxBeXlBHkZd/+ZU7b2I/6eqsarMvq5FEii4c/pG7etAWUviy8FPo4v+QdPHm+XvPyi6v5s+/7R5edx5W4zCva+zLbTv/mug2/oTUEsDBBQAAgAIAEcEnFWFkCWzvgEAAJEGAAAhAAAAdW5pdmVyc2FsL2h0bWxfc2tpbl9zZXR0aW5ncy5qc29ujZTBT8IwFMbv/BVkXg2RgU68ocPExIOJ3IyHbjzGQtfXtAVBwv/uOgS67k1ZL/TLj+/1va3frtMtnyANug/dXfW72r/V95UGVjNqBdd1nbfohdUDzfMZTPMCeC4g8JC1ReaMazjp+zNCOQeick2279ZXO4YBnswcUVKiInw1Ba4J8IsCN5T4ffx3x2ns0JQz6mRlDIpeisKAMD2BqmAVE1w9V4/bowfjGtQ/6JylUDO9De8f41by7Dh8jOKnkculWEgmtq+YYS9h6TJTuBKz3/oDu1x6sZWgype+bCvLc21eDBR+4Ul/Ek7CdlIq0Bp+647icTi+I2HOEuBuQ9Hwfjj+A60ZNwfq0etc5+ZIR2E0iIYuLVkGjSk9TeJ+PKhjovRqTLNR/MAZ2Ji2ZiRnW1CXWKFcyQteoFSY2Yk00cguEuXIZrnIDlw8sovk7GGtbdu3UaVGL0E1O30VN3a5TGMYtWtWeDfyEA/OvVsQd7toCxwqLDzNkLdde1VfqaDglEjVRUKTrcF1DtbjaYyfPXb/UfbN1BLUFJGXiWpfE+gyXkC9iDlagRnD0kVRamU/n250kEdPL27SP2dn/wNQSwMEFAACAAgARwScVZQTsyJpAAAAbgAAABwAAAB1bml2ZXJzYWwvbG9jYWxfc2V0dGluZ3MueG1sDcwxDoMwDEDRnVNY3int1oHAxlaW0gNYxEWRHBuRgOD2ZPvD02/7MwocvKVg6vD1eCKwzuaDLg5/01C/EVIm9SSm7FANoe+qVmwm+XLOBSZYhS7eJo4lMo8Uixx2EajhU17/wB6brroBUEsDBBQAAgAIAEgEnFXP0Z2/aAgAAP4dAAAXAAAAdW5pdmVyc2FsL3VuaXZlcnNhbC5wbmftmX1QU1cWwJ98VCGIa13BL6BC7boYiMAIIl/iiOAosuoqRBAQlkAVSCFghAARsa4tSkpdgchHOuu0WEUMZskTA0lUNJY8iJb1BfoIAZGEGEPUkATI176g7mxn/9npP/tP/njvzu+ee89595x7z5m576s/7Ytd6rzGGQCApbvjdh4AAIckALAvXPIR2nP4EpWCNotIB2J3AO0D6xQoOGRHx0cDQAcNYzzmiLLTF3F4EgC4PrA+iwTEa38BAI9Lu3dG//lUqkrSQfORl/DHjRd/HLyRyBjdvo3s63KtSH5/+zYO5rv7zdtW1nwcvcT10fpgbPRml2NV+i8YAWNL9Y/naoUXZ8L5GJV/9l+F6w+V8da6WhROqLXTO9MXoc15BzcrxP12aHfGplFNnQGPVmVesL6ghIr24uIF2ewfV6AuAADvSuv6PvnYBjawgQ1sYAMb2MAGNrCBDWxgAxvYwAY2sIEN/i9QWsvPuPDhFlNzsAUkSrm49fUcX6Z10Ov1/5OyrUqQOisc5JnnqaP9PONbXot5TmoeXNeQEGXRSQKMkzyLQkEjmnXmqVQ1x6uibP6ZetQ8ETrMwZEkbZmhguIa9X47DKqJ85nzK7+4eAaOO2827eeOnF1dq+QGCfQ5wMKd6iy/qes2CGwB6fjHaUp3XgkL1YDQJ8rO8u0AgL+42/TCrJmkWl6bc9IIRC9ZJOmDIGLKTFIhZ3W6Y9NBsSkeSbIzOJ6ZZilPDIqae9UoiXpxhV4OcQmMyYxA1M5ITVDSdNRAekkPqfdQ5WQ/w1IhxryEuPJIVHgKWzlp9mF2j4Y+v84P9PpDJ1kANnUtQyWee9K7LEuwt8g1d3yZ3b2CaI+ub63qwA3MEapDnTgsNmVlkm56xtMe/aZMJ6zeq3JSO7A8lNl0cHSfw6/6yE5Y7RE/dG447GcvDP4UElMQ47rY9NBIfUW8R4EGNQx2g5ItC5okvkzjSzJRqn6jUCy49wWLeBJEGqXmcZzaTRSUVqY1cbQy6KQXo8KsimLT8QgUZSSCjWoQuUk3NKhgPUXsaTLVU8vJCK5CI6tC+qDIWx0gLRCZoMwPwQXNebCoJewcaQTWtxquqMV5mrtH0hiNKnVLY8mATPsPSJlL5Fwl9fbbC8P5Jd46dk+R1VNtyQ51+LX5R9duJHT0ZMPNm85C0pKBYNe9RcMstxmi2agnSxlcn0y3t8LgoZGMgQguSafbT6BYNLMgeHPi7lJPL9Rot0DBhTuaEQaFW6dSR4ZoSn+57pcRFjuCZe59mszG6XzeecGbaXzTLx1VqxSS1RspSHjIJgAqJbkNIo5mYy572H9IHIxoFV97K8ly4hUpnuU2ucm1zdROHwuU6dlRvIfdP/ADZatuInCBBIOV14wXnV55EObCakgk19G1FITVyDYk68k/QcrjXZOkot54O6FvmfLLEFmlx0XsQqg6MZJBPEZZMOM1nggM+RsTw/EYy1xYfWc/dNtTME9h30sPU+69PJcMRqVhZgeDkvMDWisnMq1rlljm1aP0aGRC25G5lTXgSy/Pkz5ikXU/d8mnr9B5ZIlgiHu4b12tvVBRndv3LPwO/Wqr3HpEkzYwc90HJqa48H0qjtkWlKFzUyCM5pZ7gdkHIPEJNhVp2rj5sEvDQ0PhjMMZOSGCu0elugrdtYRSsg3BLV15Hg96+G9HAprw+4+rNCPDeygiSe3wdHaTOSJWdn5dko5wv+/pncAFF1+Oeem8cmLk+fy3+EXpbi812uC4NuqrqKMpxDzpNOs5/8e5uV8IPVlZMeeKg3eVuIj6dW9SMoheWbBJFJBEK977tyOCYjYeSSt0yf5hcW6z0h6R56t1JwgxzQXVoLNHQT3/dsiNNanWMxN+2Ak7eamKzXL/hEDddBpqwmBbxQfwBeluUk2YdVVlEZ9NQXplLp3SHZEj2+JYp9Kv2LQQOpHHA3pxRGOWoSwvG3Ubx/Qz3SDlxk+5MTYW9VY71JXsn+7Jmkp5iGaGsQ7CGw6YyinKL9h178hr0ZVCP1mC9Drpblza8nT4OyRPLALvpRPh4RCWtDOHJ0CqCPAE55+jkX1thrTKLIrsp21Xs3DMcLILaEhCaD1ai4JELoJJwfnF7KfLycuwiD37IlYjnTMXGVZbM8QJuJCi7NyT/fde599n+j2/RR8EmCGU6pnOMW6wK9S2jIg3bI1YIatjeUq/t24L9Ww7KwHWHmyPOKe8c/NJxw7EaCxC0GOlDbk4eO2w7Lx7aFVWz3ZB+NhchYnGBiNQI7RD9kJId9czU409JyfggKaBUe9yU5U5ieg+7N8L7su8h30Cwo5EdYDyzdHjaHh0NerPVyGeDJrHg2JDcFGunjwfDvMDRRrYj3HDJ/XVGizy+HYnaE1HtOJqfiCrPTNQhj13YmDzEAZoJeXXctvtg6oNXbsEguf8kzDeXcNpBSWF7z3VFMZFtAbdrNVJ4mi6VIpIS/1h0Z50uvjptmTCyPzeqz6pWCb0KmI1BVlk3dGgM5b1u1RiyGq5/6l5UlPs4jqLiNXzzXQ3t92JXA8tx7klsVtz8lR5mPfZr0HzLh/H2Am77gTq2IutkXWoM9D4b0vl593Lq598/+uUm+hYl8xr/Zwo+6+EXli6YYwCdSWste6OySX/MYGSQieHtSbWf4QKAv6t/IadsEFE5wosOSyRKjsJNfN6q53QFLtQO55Zi+RpRuQH/TusPwjH7HEFSwcYhhTKVxcSIg0EcpSMHSSYW7IwdpnRLORN+0f258kee6fOlNJD58fD3pXGSJMRkTheU2geJkp5UX31HP1iUYPug5RrGI/Njh85JYMu+xRkdYlRmfm9bPunC8V852+HtzMz1N0xQ3FZw8iX1u7dMft2tu9IP/MvUEsDBBQAAgAIAEgEnFU6nedwSwAAAGsAAAAbAAAAdW5pdmVyc2FsL3VuaXZlcnNhbC5wbmcueG1ss7GvyM1RKEstKs7Mz7NVMtQzULK34+WyKShKLctMLVeoAIoBBSFASaESyDVCcMszU0oygEIGFhYIwYzUzPSMElslC0MzuKA+0EwAUEsBAgAAFAACAAgARouyVO4DzUxJAwAA4wkAABQAAAAAAAAAAQAAAAAAAAAAAHVuaXZlcnNhbC9wbGF5ZXIueG1sUEsBAgAAFAACAAgARwScVcWLvN51BgAAJBkAAB0AAAAAAAAAAQAAAAAAewMAAHVuaXZlcnNhbC9jb21tb25fbWVzc2FnZXMubG5nUEsBAgAAFAACAAgARwScVRUeYBujAAAAfwEAAC4AAAAAAAAAAQAAAAAAKwoAAHVuaXZlcnNhbC9wbGF5YmFja19hbmRfbmF2aWdhdGlvbl9zZXR0aW5ncy54bWxQSwECAAAUAAIACABHBJxVpWuPVJsDAADbEAAAJwAAAAAAAAABAAAAAAAaCwAAdW5pdmVyc2FsL2ZsYXNoX3B1Ymxpc2hpbmdfc2V0dGluZ3MueG1sUEsBAgAAFAACAAgARwScVcuPAn2CAwAA5QwAACEAAAAAAAAAAQAAAAAA+g4AAHVuaXZlcnNhbC9mbGFzaF9za2luX3NldHRpbmdzLnhtbFBLAQIAABQAAgAIAEcEnFUMMx4RlgMAAGUQAAAmAAAAAAAAAAEAAAAAALsSAAB1bml2ZXJzYWwvaHRtbF9wdWJsaXNoaW5nX3NldHRpbmdzLnhtbFBLAQIAABQAAgAIAEcEnFWFkCWzvgEAAJEGAAAhAAAAAAAAAAEAAAAAAJUWAAB1bml2ZXJzYWwvaHRtbF9za2luX3NldHRpbmdzLmpzb25QSwECAAAUAAIACABHBJxVlBOzImkAAABuAAAAHAAAAAAAAAABAAAAAACSGAAAdW5pdmVyc2FsL2xvY2FsX3NldHRpbmdzLnhtbFBLAQIAABQAAgAIAEgEnFXP0Z2/aAgAAP4dAAAXAAAAAAAAAAAAAAAAADUZAAB1bml2ZXJzYWwvdW5pdmVyc2FsLnBuZ1BLAQIAABQAAgAIAEgEnFU6nedwSwAAAGsAAAAbAAAAAAAAAAEAAAAAANIhAAB1bml2ZXJzYWwvdW5pdmVyc2FsLnBuZy54bWxQSwUGAAAAAAoACgAIAwAAViIAAAAA"/>
  <p:tag name="ISPRING_LMS_API_VERSION" val="SCORM 1.2"/>
  <p:tag name="ISPRING_ULTRA_SCORM_COURSE_ID" val="D5507733-40CA-49AD-ACF2-EBD1184830FE"/>
  <p:tag name="ISPRING_CMI5_LAUNCH_METHOD" val="any window"/>
  <p:tag name="ISPRING_SCORM_ENDPOINT" val="&lt;endpoint&gt;&lt;enable&gt;0&lt;/enable&gt;&lt;lrs&gt;https://&lt;/lrs&gt;&lt;auth&gt;0&lt;/auth&gt;&lt;login&gt;&lt;/login&gt;&lt;password&gt;&lt;/password&gt;&lt;key&gt;&lt;/key&gt;&lt;name&gt;&lt;/name&gt;&lt;email&gt;&lt;/email&gt;&lt;/endpoint&gt;&#10;"/>
  <p:tag name="ISPRINGCLOUDFOLDERID" val="1"/>
  <p:tag name="ISPRINGONLINEFOLDERID" val="1"/>
  <p:tag name="ISPRING_OUTPUT_FOLDER" val="[[&quot;\uFFFD\uFFFD\uFFFD\\{75181C42-869E-4208-8317-DF2E8AE695C5}&quot;,&quot;C:\\Users\\Dell\\Desktop\\FUNDESTEAM\\PANAMÁ\\12. ACTIVIDADES MES DE DICIEMBRE\\CONTENIDO SIC PARA SV\\1. CONTENIDO\\Español\\MATERIAL PARA EL PROYECTO FINAL&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TRUE&quot;,&quot;watermarkPosition&quot;:&quot;MIDDLE_CENTER&quot;,&quot;openWatermarkUrl&quot;:&quot;T_FALSE&quot;,&quot;watermarkUrl&quot;:&quot;https://&quot;,&quot;openWatermarkWebPageInNewWindow&quot;:&quot;T_FALSE&quot;,&quot;displayAfterEnabled&quot;:&quot;T_FALSE&quot;,&quot;displayUntilEnabled&quot;:&quot;T_FALSE&quot;,&quot;domainRestrictionEnabled&quot;:&quot;T_TRUE&quot;,&quot;domainRestriction&quot;:&quot;steamvirtual.com&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LMS&quot;,&quot;wordSettings&quot;:{&quot;printCopies&quot;:1},&quot;studioSettings&quot;:{&quot;onlineDestinationFolderId&quot;:&quot;1&quot;}}"/>
  <p:tag name="ISPRING_WATERMARK" val="iVBORw0KGgoAAAANSUhEUgAAAyAAAAB8CAYAAACR1NR5AAAACXBIWXMAABU5AAAVOQHonx+JAACGc0lEQVR42uy9B3wb55E+PJItyeq9U5UURRIkCBLsJEiQlOQ4jpM4DuPEjktc5CpbjWIHARKsEqt8SZxLLt/l0k7X0i+XSy65c3Ltn1ySu3THkWVZvdkyKTfZ+GZmCxYsEoHFu1iQm99vI4mWgN1933dmnplnnoFAIADRvvB/0wCO3ABVR24Y87/v/OYcKDyUAnktLsjyfhgKu5qgpOcvobTvX8E98AsoH3wFKgZfG/OqHLwCZQPnoKz/Z+Dq/QEU93wW8jqqweH9IOT7S/BzkvF7Z459X3hPfME0Ec9tXdZlXdY1GS/VpkPVde0n2t95UPpn66C8fyu4Dtohr70QClry0T4XjLrKe22wfWALVPavhJ0/nXHde3B7bwSvdzpAwLLh1mVd1jUJbew4cfOeI7PBdSgNsjFudniqoKirGePfv4Kyvn/DePjXHBuPHTNLcbO7/yjG2P8OJb1/B4UHu/FzPg6ZnnK20e6+RWPfE9naKmExcxRfXmA6OoYbvV6YPuZ/n5e1HHLq70XA8VnI9D4HRYdeBXtHAFL9AcjqCkBhTwBfYgBf1FV8aa9DxcDQ2CAEf145+AZe70Ap/v2CQwFwdAYgpTUAme34OV3n8fN/CNn+z4HjwN2wxr1s7PvFl4r3i3+YPkU2N68P/xrvV5yuWVy+a3nPWPt18u/Psffr+DadriWQtABSdxVAgfcpyPJ9EjI8XwNH638i6HgRCtAWFxx8ne17TvfoKxvtdkH3q/j3zoLT/xuwe38EtsavQJ63B3Ka7oWbbt0MO3bMHe+73cBg5EbyPZZNju1Zjs2zxHbd48JGGWi/jX+uyWRnq8YGHRi/Qlbtx8DR8udoH59De3oZMtsCkIZxc7YcN7sxDq4YfBuv0QCkXP39MF5vQflAAIp7Jfub3ibF34UH3wSH76d4fRnyfU/Dog9tGPNeCSBF+b1HBXiQIxj182VProHU2mqsThyFDc0BmL4vAHOqA7DGi2ABgUfRIXpp74wPNMK96HMO48vEz92KL3aNR/o++l76/py230PSgcdhw87VY6C8SbOZrcu6rMu69DrEqjGycJBx12JI2XsHONv+HrL8r8I6tLE37g/AtD0BWFgXgFX4580t6BwRWGQflGyxqw/tPDq98kFKLpHN11yyM8zFv+vAKwXt9jr89yubAjC3Fr9wN9rwA/hzH/6dzmPg9PbD6gdyxrxn57MzYgGUrcu6rMu6Igi8GUSN+rmtahVsqXkEctqfh41eKnvIcbNHjpvRXm6PVtyMn7H98FW20Ta02QloZxfUSt+5thFtbttJSG1sgXU7E0XZW30vcARqA9i2EFLrGjGrNQQL0CEtbUDHgihtxzPvYtnnRURqx6G0F6++k0i1Oo9o7HJ0wIeC9vDz6HPp8+l76Pvoe7cdlu5jQX0AFtdRleQ1yKjbuxHcN4Xc/xgbYtJs+KRds3bCbXOkP8MNcXpNB9ueJVrwG1drMP/epcpzxMf7pixz1TyQM+BGvG+tUQO4e0G87VdYe/vSuN2fYznEhEe2wJZaP+R0DsFStJ9z0EEltkqgoaL/CtJgyZ4fRduLv6K9LSPbS/a9n2iyePWeQ0f3Kl6X+SrXXPRz+jv0d91Eq5XtNn0OfZ6r9yhSA05z1s6BGbu1mEiajc54MzrmvI7fQcqB+54FCKFtVUkU2+nmBnjSvoAjcEMS3LLAIHswPQnPE/x054yR5ywqz7StZuFG2HiTMc+C35e4f8VYNsPQdcRnroLC2ea15wFwos/H1PU0UfZIW+2FNTuXGePfOJ5ZHuv1j4aPk/3bdEiveQwKOi/AErSvi9HOZmK8SnErx80D4uJmjpn7zkOJJmYuRrtbMfA6ONHmrmiUQEkB3k9STQck3rNiFJNIx76KyguE9Y85we77MSzFG13eINGiyvrOIlo7ig7oFD7URcx+DTMPTbqGJQQXreqHtgrCFK3Q73IPXuT7KGKHdg7y8f6W4CKvwMvu/S5seGjTtTdIvGYyNcYhr+M1mI4ZxQ2IpFc1xue1sYkaiAKQX29XUHi8GBs+qNOfxvOBe25NnLzvzRjwwZMY7Pn/g57BSzRLwfQi9X3ltHyO1zrRFz/7czVe8BgmOLxL4smOjHWfsKV6FxQdfIedz0q0GUVY6nf1nEU7ehRcnNhR7PqVEdewegVt/NA17XXQZg+P+jz6b2UDF9A5nkSwgs6x50W4GR2zvUuuuuB5siE1YeOughFgarrZgR4Utn0K4GFj9jh9B52nAv+nomU7Q/1L+0tsK8hmiH6WJHqWj6MveyI7Fn5ABZDFXacBnjLmmSO5yNfD01Q9PG1Iwoj9W51Y/7YSry20/vfgnn6qKF7igDHj5k1PbABb05dgFcbMi9COZXdT3HwuGDcPGhE3jxUzX2Hb7sJ7KGVbfxLtLsbLuJ+W1FHM/D9ob8u0z+KN0NdFjHb5z9kHCiC77bewoCYAyW0BfqDCQ39CVHUBKvmhNC9tMMpgI1JQgr+n+6P7rOgfgiQs+S9EJ5vd8m+w7IE1wWeN/0b1EONAfD+iPBCCdiHidWFmMp6u0j48EAf/ADchJSNxZ3m8ARD+fTIaTnffEAZ2J8y/Bn0XoLjvBORgprsg6MCMyupDQfuPIAV7ukp6XsL7uRAXe7Sk9yysawrEUyLDC8FAfQ0452APxmdhfZOUhSMKVUkPVTSOs80kGz7KGYq266OSSsPsHDmh1IOZuv7XIA1t2xz0QY721yBxz+1mTyapACS3ZT+sbqJ3/CfBexw/G79jBX6Xs2G/EACS4/8eU58LD/6JbYdIP1DU8zzcuDcwF/JXxhSA5Lf9C9uo4p5jQp85Mvt9njPblQNvUcAu6jyE+rcWCqBfE+vfcP3LcP1vQGr94tvWx00coEmIrIQdc8He8h2Yj3HnBh/FZcPBuHlwSGySPgJQUiHHzK7elzAJdAEykK41G+2ts+00JOzMH88mRBWAaDdaVRXMxKzTd2E+3gTdTFn/GcxQnZJfnib7FQvAMQGHFsy2DUHpwCl8sWdhCzbjLMINkdYwMGloVyqlAqkhS3CtSvvOqGsjrVX8XNsOv47G5xisw2xTXutgvAR4owDIjsPvYAB1CSoPD5v8nUuVQ+qrSvUZHlRjz9Z5yCVhCqTgSAbZ/HuU7MuG+AAgo7JxW2q6mJ6agPQm4gUX9hyVQMeA2Wz60Ggbjr6nrP8UNmgGYF4NUWyHIWlvwVggy1QAJK+1mrO67v6X2b6JtJ30HcsRgOQ0VosBIK3/zEnI0l7xz1KKfuCGvYHl4F4VcwCytT3Ae89sNkpJFhT3HuNgcdMjmbJC3Uxh/m1Li2Q7hPo32lu4/tPjC4AEqfA1tcy82YQ0VglQv2z+uHmEvSWfXNZ/GrIIiGBCOLP1ueVI1Y6kGhI2eoOM+rs4a7PJF5A4vhwgDJkbdFz3xVKZ/zRmMC/AMsoS4Ytd/8DmeOVyaxuFJEfnreDggvja40m1mf2idSIOZAY2YmW3/iwuq1BUOiYDXYYZ3JhVBMPMPFegM6ES8eadC0X3SYW8q1R0ZpUIfhgExYNd4fd1GRIIgCi0O3MCENAE5LC1+j1g80vU2bLeywjyj8dHImmEDVeydEVo40jhZR46xnTP35qagkUVEAIgRC0TaZdZuh6/Y7nACoiz5XsMQET7GPpsF/LizQRAyC/xHjSdz7zCFBpK2qU3M/Uu4BVYAVEAiFj/hnsL1z8OAEjI+Uh8dAVWDC7AvDpiCr2BTJRT8Rk3a2Lmkr7TTM9KQv+xEkFV4t5HwmUQhVWixz6Pv4V5WCUoH8DO+f4T8Qs8rvFSKzCbkYsOjMpjjoa747kvBEAGIFv3PwULGwLcXBSvAEQtA6JiQ15X3NBcQoNqBCDbUC4vLgCI7MCoCY4yaKsettEz2CC6GbQxATM4F3IzXknPibixL3SfxWiMqQ9uTcM6RV3PdHtSMz8DMhu/ADdVU6MjBlH9J3FvxrE9V2w42QkErcW9p2FNkyT1u+zjqy0AYgGQKQhAhiW6eQ/1cF0dj0pvARDB4CN1/+2wCH0ojZ1wU4VwcCiG9Krox8xuTN5XINWPfEm2/5/H8jX6KVjO9qOwDFFOOTaXl1OJbTIAj7GymFTSR2RX3Psq8wydTbUiDq4hB0DeADgX5RtMMSuN4wqIQhujvYeNaE5wzjBtkDcWDY40tIlbXzE4pLnMD0DK0dgTGLftvVf0+1YByJI7bCzv6o4jwEz2kLJBJDKwdleCGfcm/t80VXXF2X4KljTI9lypMk0Gey47xm2Hh5l2lIvN6nPR+dv2V1gAxAIgUwqA8FnAi/q4iF4OtnnRpmFZAOQ678RRX819q6W9VziurBwcmlxxs2xviXZXPngGErBRPbtjaLTPCROAaEsokIXILbk1wGWjbYfl0vzgJAMfI0v6+EKpsWwWBkLZTfXxBkJCDkHhoaust08N6KY0lGFm5Geg8Vlwc1I88D+VYGMx7FwIK4jmgs158XJ22Nlj4EKzHXL9XxVdcVIVsDI9e2CZAYHZFAMgCgWDBSm2+qn34GTQnk/GZBJepchVdvVcgVmUnav/uAVALAAydQCI/L5IVYlUP201DyuKjBYAMaDy4fD1w437AhxHVkzWpD3vsWDSpwyFa0iMAivPAQVDXKMSMjbtSsMTBLv/NOu+l2E2qXJgaFK+wLEaHemF3owvlDYPZWMzmz4StwpYaxsCQQMZx+unOFJy2tjAGQ+zW5T7W0N67KuZZ38ujgDIMDf4ZnWT4sVRwySLs/1/yzbHZQGQaCpdQZVtJoOPdAyayvtPTb5s3HjJpMFLmAV+jRvU7dUuC4BYAGQKAZBhnqWTSsNBW//bgB7HdzEIvSDQrsQHBSurcRfMpcpH/3l8J5M8aT+i4lY6eIp9TGZ7QDtFfUIAJGRD5Xf9EtZ5iQpxcvI7qzFG2CuVkBKUlluMzivrE8vNrjE/is6S2WSDxQ2KUsdwnCNtrIBQRh6D0yzf10aCZTMDEDvcM5ebuYUDEM1sBd3nVZ7B4KZBcO0G9N3IA7Myfb9m0CMp6w2b531MAICQwsmG3avNAkBCkkk5Xe9CWjtVQs9OHXsug5ByBCGunjdgIdpx+OCikc34FgCxAMikBCC0/90DOE/i8FuwsTnqNjwkXiw49CYzLcqQaTEVAYhCec+tK+P7c2EliMDHVIqbVRCC8SYlEbPaj11z3tS4Gyu/pYPnY7h7T0058DGyEkLytdRAVHTwSrw0PyvNwrBl14dYI18Yn54d/GtYfrvKgSpdlfj7SgHVFiUjT1OYs9tOxINKmRJs0JRgHlQnEoCUD0i/FpMsKTkBzc8iXdttA1LfDSrfJUHSLFGBdYgjyyFp74EAgx89e0h5dnoXNFRJ9/u4bmB0HBYiANm63xSDMkPeKQ6ThA1e6kE6PYUq2aEghOx4Ntrxgu6YilhYAMQCIIbv/TIUDaJeqE2P5kXThofYmKJDRPeS1FGnGACBIwqtDSmudKaLe9/kymu8J3319OsSxZeo1PmtXx0vVgt5iVVwRBpzv/XJTRy0lmHgsW2qIbixgjAqoR0+w1OBbQ27J9rhH8Nm0+mKFjMql30G1nvFOTkp83scEpH/mXxgH07E3csVCreIiou8sSsGXoeN3sDoeSfmBSDoLOexfHV5n6A+HPmM7vizqzw8kJRPdjzzpi7aXbkSvCB4pV4oqNggyuCrDtENNzKNqaT3jD7OrPzvtj/zBg5URMCK74TejSgaotKfRDSfrOoyM2XmINvzMCuUlA+cnrrJJLIdTIU4zUMWM709FgXLAiCTH4AoiTtFjrfpz2TgMC36AOTg61A49QBIyDtw+n8BSRj/lCh7YqrGznLcTCIn5HuyareNJc87TtNy1yuQ2UENs2emJoIb62WSAhNKjWGXv9kD3xDHUNB5DJzdAc4Ai1hLcghuNG5zkO+YtScHku5L5CZxV99RYYCHJjPP2R9IgcqlZlfCUqlwy+/fwhLWJYeOC1oHietLk3lTa/fA1vpPgb2Lpqxe0PV9SvCyBPXLs5oeELXvlTVcAu4EBjtFeit2nOW/wMDD3vQ3sHnvA2AjGURWIhkWBkBIMczZUBJrx6jYcx4au7KBAN3w1KMDjGPHS/sv82DW5dLwLKPtuAVALAASEzne4h6SNr8azeqfBUCCQTU4PB/gOKicZnwMDE1tW6ttYcA9kdwyZtV51LBBSG+4k7N4JQMn0FjH0mENjXHFWuf/GKtJpNc3x5JDHJZRSCHaBdFZBDWG8bAjdDozEOW+t3vVQTvMBdiDh7BXFACRnClJQud67o4bAJLwYBIsEDgMUgGCi/C9lDZWQGHre/j3bp3BjaKEtbGFGv+/JIq2oqwhFHofkIbi6b7vYW60XoWygAW+XZBbY4OFdfrfx0QASGbsAUiQetX+fR4aK81tGp7ytpztOE4fpneSo9GstwCIBUAmKwBR+t/cfedIjnclrJwbLeA91QFIyPPb2mjeSmDqUq/GamHApFcJJoyXNdBcva4xe0BCXqK9LcCNRMa/RGWwyRX1cvddYn1htyxhFvxvxgMjqZHxIg/Cy2gz9SA8NZjL2rWcHZyr5wxvBBGOX9KAPkVZa/X7KdMfbHofEuJMV2M5ObP5cLRlBeMegCzkSsVHd4B9LkzfS993VHcgX4rN1XasomX4fqFtFo/qe6qS1hCzSM8wVaAsCsCpHKtwNyAwztiZAaXeUqaVlg+Ie/8uGYCk1xTF0jGq53/VLcthPlFp0W4ZS70ysS2XqQFlA6/A8rqA1wYzja6CTEoAktv6Q541ZQEQ8wq4FON7W4T+IUWS43WDBUD0Vz/kxL3T87SU4Oo7PrWpV2PGh5fwfbwJCU2j2EOg3YiQvO8Wlg4r7n3J2JeoIHRUDShBuV/inBNVpXzgVdzMr/KvbuTOEy2DuIxUTqwcGDL8HiUu5Qkus9nqb472UJ/oGUi5AX3Vw7msf18ssAFd6hUYJolZ9fvXoaPbThO/BVRdpIa6U2AnWUHfz8zeiG58BQS/w+m5j7/zpv0EPk/o7qWgZvAyBN7OTuHAG7n5z0FqR4D7iiJ16uVqxfIoVeMkMF5dxlzUsr4Xxbz/w69zYDQP339RTakpqAFO/z/xDJdSzPgbFiBpbTlO/S0eacv7g7a8TLHlg8GpusZJJh/jSltaXYfRyoaTCYCo0tkZTX/NvX8WADFxIIg9YOkdJMf7n9HymyEApPjQ61OpCT3k2XM7A0w1Mjxxr04kD034hF6xm/Wk2HZiD1EVxObxhyhegqaZGvI6nufArkwQT/pa49yJIrB9MMANPBTgL0X6yCakD23AbCg2HMOaRunnCfhn4jK68NCT8zJytoXSf0D36PR/V1Q2OGrzFLK8HljRKBaA0HBDOnjFPcHg1EmHsV/Q4EMKiBnY8DwDs6uSqQBkAwo7ECVKNAChQ57buE/VZa/AM+VWJl3rCCiLe09Tczh+7I3RzhiPUFJ5i51YuZ7eFbzf7RTM9g/BijoJgGTuv52rExS8iAIgZX1/5P6VlF0fkp7LOSNW9B6ySywJXDkwbEj1o1wjEsG2/LBkyymhtWiELadpuTNH2HJ1eJkBtlypZpM4QU6X4TZksgCQEPuWUt3BVekSQefLAiBREinBcxlFOd4Rtvsqi58QABH3PswDQOTkM6TX7oA5tQYn7jWxM/lKSszTGaezoVxu+WcxS9pre0EQmJWNYg9No2z5DapMKDXmVQxeNkb5SsmUoSMo7b0Ea9ApbUID5mj9Mmx4uGgRuBeRpFngCNxAzpQkQGHVI2mQ3tyGSPstziYT3660zzhNe6mcdBGdFzb6tsZB8Ot/jgfCiDKQEiA7CVsxq+Lw/Sgo4dz5K8jsCjB1J/rfK8sKokACavrj191gbkEA2UGvuTeLgy5hAbAMQFbiOXJ4pB6lnPbTkB2FeRrc54PAe/aBwGyQjX4U+260a8fT4kv7Luk70zIwJrqk3S8BkBzPg6x+JBaAvMBVlsSnbo8ZAJHpiGCve4oD/+KeF8UHR7It34a/d2ODd4JXAhw5rX8HKbvd81ksAm0kK+/AtFvIli+/YwvYPd1QiCIBi9GWV/aT77loTEJJlSY9xUmtJXcbOjhyUgKQrfu6ud/KZQEQc6thoR0nOd6U3YXRYHCEVgE6TrICo6v35FQAIJo46z8grU2cwMl4iR4qFLh6TrENJaXTJeg7Z6P/mblPuuZWSz/b4JOqMy6cUl7SFwMlRNneliBAo/tL3Veq+CragJLDSq/fxVUHSX1mWHhZhiW6ZFREjjKlsT2sRU9Euhhmr2BTi4K4jXip8otEWgupAjl2bzTbJM5Qg9D+tv5s8gT7MWyNvUHZT++zPHOgTGDDr0umG+U0us06DTUEgCTeVww37gtwlpyCVWFT4j00pLFdauhu/7J8PvT3U9BnEDhASdeoAxD5s9ZDxmKYd0Af/UoLjDMQGBd2/6+0PxoeZwEJIwBIcmwASAgnv7DrBDi6DapmKzS9/qsM8lJru8O67017qygrC1ldxiWUJMD+MgMAp6/JAiAWADEvAInSINUQOV7PJ6MxyDfE5th9/84MGrHvwxQAJCRptg7P8DYc9Fjaf1Gs3ZL3AFX3KeYl0YcFaG/zuy5gP+yz6JvvhjVVW23YhUsXJD1sg1zf3TiM+lkoOCjF2Q5enzOqjS03EPxSwicR7zm75ZtqBUSDXl+Qs9anjHFYuFhFh96gxhRYsytrpFHjCxdZvdA5MFofoV8NWa0/gNUe40AIG0AMIm/CQGnjkx+U7tdpHgAiHwyaAwLrfZRZvMJVG1EKWOzYMDDNb3k8qLz15F1MvSgfeFEyGEIa6o7C0gZSJNsXFwAk6YFCGYC8IByA5Hi7pO986iPceK2XFqF8NmVZ0r2f1jaNR7Vp2tn6QQb20QBMtD+WN9LcnkbJvjU+zfS0SVwBUZ3iszADFtdK1WzhNlEeROpG8EHzW+Ts1jVtuVe25Rr6ahLALE4okYOsGHxFuFqWlJF7GZKxcdre/AMj6bQWALEASJgDVS8HB8tGQY7X1RO1YZwhAMTR+v+mCgBRBz0n7drBFSWp0nxFXB+bMtwPq8TugaukZobKc/8C6+5LnPBaJe/Kg5y2F1hB1NX3qkRTHjSuh7qcqeA4qNcXGC3DS9zcmw/r5IuH8SLLB1/lDLZ9jyvcuRp0YKo0ykeIvP9NyvQOnBOuv6wYc+IzZ/s+bTYKluoQZles5SZk5WCIUcC6whmV+Qg2lt2ZHDREdcXcjFssUIq3BL+XVFcyvd9QBkPSAEYLgHjIMB2Uqi7U+M4A5JguRTIle5GGziXL+9NoN/6rezajvolBQ7QACMmJpz4mDUDK9OzhqawlgntAkKYGax+7NTYVEDmwdTR8gCmq0nscFm7Ly5AyR8mAbEmYI1xbHkwqYdJkC1fs3sVm9YtC710JxsqQ+pVrbB+IBUAsADJB6WrJrpRj0FbUJwm76KIoyrERZcCXkljJx5bppWGFAJDMlv+eKgBEqRyB0/tlSehD6BkekvvWLkHhoQAn7ZP23zbCpkznJP1YVyBUYAOS9j0OC2up2HDFODqWTMMiGtiNGJcmFC4JyvAuKFwC03YTKjomvEmFO+J7UIe9lagiX9Zs5Gnhb/4fBstg9nYyfgFGWaIdF/U2ZGC2Lq/zV9rp46aS4M1t/AQDPGFNgQqPGikeml4MaYNXLZemWav0j+grYRHHnxpYi3qvGhk8RAxAlt2RAzP2G0PBcrZ0BOktXmkCuK4qGGUvsPG/DB2hszu6wRo5MMWYp3m+Bon+AM+VifwMD6nZllW4B5N3Sk7WQRWQRpFNspJjJCnG9P1PxWI+jdr/kVY3wLRI8YHtMCtskQPOavmG6pwjAKZeVTij7v0MHMv6z4jtRST7Rftk4JJkv4wbLmsBEAuATKyPDdXi8jDgdOCMFXvTbkhpkxgqes4E7wVMzsxH25hW84jePT8VAUjIM+cfvMq9yEIEd7R7gVQFe15nAY+5712lfL+bQcb1/TD9HdgZfE84q+pOrpK7el/h4azG9FBf4bEAc5AlkFN3TxCA2BvfDzP3ixvSNTJj5uq9QAgcnc5MvXMc1AGKGQ1VHHAHB24NCXO6RPcitQdHy0WzycAGkbnvi1wVcolaU1lAoBKrZmlBZQP1fWwgKd7DV8UMQJQ/j9Zibb25Z7KoKlgPVcBsEnkgBy0QgFATerbXH1S263yT96o+AymXf9EILquNarAWKuPYfZG5qrruVVFJw32JQziD6+DZJRyAsAgAfofd0270fgx5jzntv+f+D5dIOq1CCeg/zyV9281L9ICuEf0rlyH/kDaBITaZhOpoCVC4xCjQaAEQC4BMjCKIn+vARKdd5szTXqlAGWs9WWtO3uG5suPn5nf8KqrB+FQBIPL5dQJSXWnkwLZBgZUEeW5RJc4tItqVw3OrqnIYQcwZOvOv4Sm23WX9xvXdUXKRBKeyW/8iCEAKfH6mPpQakDGjzZ/ZSTK2v4hG8B7yQpFbxvKPbpHl+wGpAagUs8EOcw0kDDEGWb6jkNUtrqdHct6nIBsDRmfbi6PupRAl+WigpajMgEILWozUj81PbTFrH4gabDhwUJGiwlQhcEL8SACCctHsJF1RmCxOzeEL0Aguun9jtIK1kPNLNNDygdd10Qx4X9C+xL1f0PnHYI+b9ymxFCylAoUOKaPJF1MA4ugIcLWqXAT4177nPkllLaf9hWhUgkFJnmQ2PMqUrrL+l8UHs7KYRUp1mVE2xAIgFgCZoL09yf41x/8nab+0HYecbrJhp3QlaDg+GngLNnt1J5OmJABR9vzyqiSYRaIpApUGmTGEVWaim2e3/mBkojmiJLXWV+S1vwAZBo3ekHzGSa7k2X0/gh1fmCtvnOa/ggSfQn0QazyIm02BQFqD5KR36ts8ksOTh5pk4jCkJD9lzgQ6LuJQIgAhXmaq2QCIZmOl4nu4eVBcTw/3YfTKfRieb/F3HtH05eS2/ZgHyomTAJb2EjWApe2t0jaGmRKA2EWrMGkBiC8IQLbsf4RpQdFqRCfAl1P/QNSGmanZJOccWFKrP+sdoszW0BcE5AhAlhoAQFaaAIAsp/6PAVnKWFglWHretR46/70jHZsuxw43L+EJ7sUHjwnrX9MCEAI7efW3WgDEAiCmAyBEwcrreE1WKm2GFR69+2VI9t3HWIJ6/aPFevpApiYFSz6/6dV3cq+rSyjNnSr659iHz5d7dkC/AIwSd1PyludjlfScMkSwpBwT0rkHSQThHLh7UXtk5zfnoHP+MaRQ1kywmoO08V/mBphND26IXhZVfpm22p2wqEHg4L0RACTdbABEepc2WD5PUj/SOwV7ggFIXmu3AkBUHnpKTRsHYyKleOmz12HWPKPhcDQkBScNAMnTAJCtT+ZIKh06z4QC+EhxLq32UNQMoRLA5LS6WQFL76BG5T7JxjgaqoJVAc/DXIEyAoA4Gr2GAxB5n90DK+cyt7dMqJrhUMhMAbhjczQCgRBpy61IHy0XqOAX9Ecvsla+s+lRC4BYAMSUACS/8wp/39oPJcCMamKq6PPrCvDe2EKKiV+QevEiU4ALZV20/4Klzyc9AJErtbmtz3D8IS7GkYQyaLZKYcfZaMaaodRnlPGlypqocQ2hIgivcuxMIKTQnwdwy2ACZLc9z6U+t9AJlui0Dg+zVjJywKL6MhUjaPfcJpfujxsCQGzmBCCQue9mjQrOFaFOjdBzRt17g4Nl5LVIP3APUxvEKWENcymaqTZdR83WixNTAJITBCC7aOjbShrux2V3fdxhoryRg8nt/Fm03rcqZ5hW+yhrmusHShIFi2cLPboxSAn03cy2wWUAILbVdRgOQBQbmLk3SwZaYlVZ3Kh8VYHyoJs1koo6pZlDnGLeQQpkApL8qGAAQpUxpOhZAMQCIOasgHReDiZS2gKs3KZHbEdSVLrIM8IKD+qOYVQBCVvD3zIDxSV0P5sIgLR9h+dalAkc9KwkeR3NfSNZJlETLUlv2g8rmgxQTZQlpUmKl0BVQUs+QElnJpZD3mIFqbLecwJLMMQ9vIS85KFoTxFXjaANdY6lIG9qAhA5AIDs5oO8acU5NqmMS0MrZ+zDBk7bEqWsp5b2sg8UcGZR2FrIzcY7sOcnqdm0jehqsJGB1TkKgEuMBSBSZqpDdloDF3QpYZXJsqWOjqi9b1U0IaPhczyxVdeeVZ/tCiQ0hggj4JCmmyXbIDBbVTZwEhJbibP9baPV8VQbmFdbxRKbJUIDQdmWD7wGm5ujJkoQCkC6AjzJnvrtRAMQogTnNT1pARALgJgKgBTLACRHk/12tnyNbUxJnz47uU0GOKQ4tzZvqT4BCYWS1PAXsK5F9H42EQDx/7NAmnmwykxsljnb14gaAAxr707g3s6SnpeFUl7HBCD5/gLIxU1eSU2L9B8Hh4RWQKikjhnZqCrpKEYwa38hLK6bkgAkpBSagQ0+WznoFETD4OD/Iuv/r24M/HQnzFAAkJoF3SkPQysRRgXRyK02BuVWDZY+nbCxymnuEwoKxwIgclkdS/i/YNloUvzR07zIqke47thjEJ0hVpqAs6j7GEn86lJuUoQRSEmr+NCrMQEgWwiAtH0rZgAks/ERzui7RAMQPPsuTABsIgAi7/F4BSBLLQBiARBTVkBO4bBm6gEJqm3a9pbzkF9ptlPkwaKyJwh82+p266HUBgFI/V9yL/EkByDBOMv7Gxb6cfWKkmHGPr7+IaLKiZAJD7G3NFukrO8VTiyJ7AMZBUAyPeWwFctm259525hx7HioEG3RqHgLgAhqQqUAjGeiDFwQ1P8xLGXD8R3khc6FCLkPmpzt7r+ib3jSBPj+N2GGYOuDUjOdyRrRVQCS3/Z5/Rn+8HpA4JZds6QJqPu9XGKNRh8IUXuoET3ziWS9gC9kr6SjDSLDpEe2WRmMuRlBQEr9l6Tm9p0zpgQAUaiPaTX1TD8TDUCkeQIvUw/ISihaEZUeEAuAWADEAiChPpbijBEy9+xXK1DFSk9/lBKL8Twz/y/1UGqnEgAJsVH5nW+j/RCk9CkzDsoHr5KgkIg4M+RZaMChmymvF4wFIKm123j6rFGDSBQlHXvjh6OmpGMBkNAGTqo8lPddEqZqwBMtEfXTrAFH6++uAYSGojCDYmKqaum1DaakYIE6l+UzsKFFPAAhoJHX0iUZlT2zJUGA6vdxg3d0AIg0bC+z+k69ymPqniXgSkMDK+V5I3qyevSMBDTsjU+HvIOpAkBS9zXK1McXDVE0pD6v1D23R6P6aAGQOAYgW/YftACIgACUgrX09lAAktv+X/QzBCCndVe0tw++CWsbdcUxUxaApFHcfPgdMUE7r/95pjzndhkAQA6+qYIpQwFIRuM2SKYXKXoUu6oD/DIk4+HJav121OkHjr1F7BCJarLt8Bt8CKJ+4RC5soGLuFAmq4DIRiBlZwbz+UQ2FFXy0LVTzEV1tvx1SKBNxlmeao/qat/ltRbVECtxJE9COkr/5bb9xGwKWKMBiBEVEAxonL6nQyog8MFFDMz1zoRRgk5SekqRG611NB5rercyOWtf0ntc9/0pcx0ya7P4s/cYCEBK+09Csp/24jdiB0CqjQIgwyx3ntJOFJF/irpDRKcrO8SLbHNF2HIKvly9L0kAxLPLAiB6KiAHOjn5YQEQAQBkRAUkec9HYS6JzPQc1WkvZSU7Ugw8sD3SJMKUAiBK0syJFHM6u0U9Z7ifRggAweQLCQXktF8yoAIiVXNEJnzGroA0GlcBUVB3KfLMaALj1uL5UZkFohjB/IYCHlXv7vktBsgv80GI9kWf6+7/Ew48HB5JPzLFxG2nPO9AtAIWN29ioJPVuGuk4Qo6pfpODlZFKmERzYwOTk7HO2ZUwgr2gLR+mmUPRQOQ5TTTwPMx6budM4KT6bFsv2PwHd1D/sjZUtk+/6DuQaI2qJIUsJKfuJ0b7Vx9f9TfWIkOYfGBgDobSAFhhgCQXund5HX8n9F70fAKCL3v7YOk6z5MfWD41QxE3dGi5BV2YQJp4A22taJseRnKmboP/QrWY9BU5HvMAiB6eo98exiAuA14lqkOQABmwooGShrrn4pOAIT8UlbzX0YqxxsCQCZ5E7ryXVU06oCURoON268JAyBOaQ7M5AQgtvpy1lwXLb81coKuDZuks/y/jUozq2IES1s+AnAfDtfBIWQUhIu6aBbCbAyYpj1lCgBCWVZVTSjd8wXY6BMrhcdOAIPFGfsDsPDj2doAKGQ9cnH2wnKRsshMh7vIRmljc0CVA/SapxE9qJjh+yJXjETLwBKwz/HeO2pN8rqkJu9SvVN0+87jO8ez265776vvxt6E9I1mfftEkZakknWetmTtnGEoAHGwLPSxmAGQZEN6QNCRKOdv8Azv6+yW7+p95hCHOA8DjJloX1CyXZgdJ6BGthI+ge+rvc8CIHoAiGcPLDfoWaY4AJFFO86yPdczuFWxmSR3nRM5zScIQGr/atJXQOTvSobkZTBtn9ghhFMCgBSjChb9oUJRwRJdCVGmO/afZQeQ7e2LWiBT0ZqIn3cQ+byPYhD2JOQJuOhznd7Hwel5GidOe82QdQ9tjOo6xespUn2KJQIR+VNfQeLtoxpQQ+hgNBDOJYyCJTXDFve8CLNRGWRl1aZYqmJcc42ItyvMWY2ogKgABOlRCjBNq/80rPXqn6KrOK71TTp5wwFttvuXkKlTpUtSjTkOW1GXPb3pe9Jnw7SgLLQBAIT6okgVJa/9j4YDECUQzG7aaYAK1ghltP7znA1Eqemo7Ym81mZweHezrRVpy/NaHsUhle1Q0VlqVCLJAiAWAIkUgASHLtc3sa0v1nPOByRf7sZYjOZ5bfj46khoWBoA8jlY450SAARg4WK+h8kDQN5BOhlRXi8hk+ANifYq4iLQi0lCpwJAynttOAdk2BD0E0qXkLTkyXHZvP6Rw1GsK8KNtA6dzHsO66PaXDcLjlWHHYevEnVvzHtQKxBwA/NLy+QsTbnAZlgyoDj80IxSvPLQop8I1AwfF4CoAbiz6XEG/HqdAwf6CD6JfuesS4mcN6wNNrGHp6Rfn1iB8vwkdWz3tI96/qkCQOwNt/Fzig4ER9ry8v5hTjbkeD9q1pk8ppsNZAEQC4CEC0AUSmlm1Vru9STwIH135MIdRKcm3+CQ90aYMZgKQFD+HRKaLQASjwCk5OBFZLUgg6D3dxivvSDscvf/kdXXSvvehoJ2BCC3PbsMnG3/B5k0in3wvGFULBWEDLwC82vUSY8Svy5wQ6QvlA4DGXj+VfRlEqqP6tBWVS3nqoRLWPVDCrQoUCzhg/HOmJtZ+3vqL9qBgGibQCneikFsiMfvyfV/1ayBDwal/x4TAKJMO9101wYeOhWNRu/CQ3+Em7DitOWxWyOVPg7ZI5sQNGwffFunrKT0/JTQyNp3S0wBSH7nH4ynYMk2YN3ORFYpKzl03HBbXtx7Gebhvsiq/VjQlkc4W8BAGy793sCp9RYAsQBIOADEHqS7anusIFtWiivv1zcV3Y0JQkcXqff9LhK7pdoeh9cveACyBUBEAZDZ+CzwdIATxjdVi7uIqQK7pSvfX0IbbRpOsPwqrPMpVBmDnNaISggh8HTvc+O9IOuawKHI2P8BWFgvrul7ZLNtfufPx1L7GaGVfQ5yD4qU4pUGNlHgl9nygtHqQ6YHIEeCASCsaiB55ld0Ni5K37MKg5lMT2fEdBtlz66pWs97VmrmizCTJ1MJSnpOkAH9DiTNihkAob2e13HScACileGmSkT5gDgZ7nH55BgIuRCELESgi309mrM4zUzCEFYFxAIgcQFA3NifsQ0TM6mtwQoIqw7KAhu2hsOwDisOpXoUL2UaJamGrmqIiFZrAZBJAEDSqx+AhIfvgE27boNNj71f3PXIbbDuwQ/C1r0PQKZ/rRwktntYutJtVNl+jANQjiicBojhYYP0PTnBA3fkBst5XW8jyVnuLQf8rEQiWgGLPp8Mn9P7yXEPhdJ7kNGA8WAbUWyOC5vKToa68jBS+cQM7InKGuW3/xjSjAcgijiBxPPsuYrgVBpQqWvauKKE1f3zSANtZX4IrHm4CGZhZsR1SJ8CFu+B0KFd9OyGAhByGFQZzO4IGF8B0c7f6ZYkbPWsc6S9YZVyQon8iaP1lzt3QrA37IhFr7UAiAVAJmzT6EyV9l4gxSv8uukKAAm+8z15sKCGAMgJ6ft1qGEV9Ug05q37K8KtalsAJD4BiClsodSgep8Npu0JMBdQeplDMQEhpThbohgbYYgqkuH9TMiNVlnO67pc+vzuX4K9iwzAKYGBh6SARbKp63eNO0xSdbJ2b59YXqgm+437huTxZOBqronoWf4/cZWmpNdAAKIO+pMyZmlN/wCJ/gBLL+oq2csUvJzOiANtVTgiy+uBFR79CljEK83kKthvQzLvToMAiOIwiBKR3fluTMQplHW2e77GyZzSfoMr2pqqNtFAaUbIBjz7ifs+aFW2LQBiAZAIQH1p7znaI2rVA+MgbwjFGZkr2zH5RgkYPVXtEvQJNGE90/t5xZZMlEVgAZD4BiC0zpQQJMVI465n8eI9Jt/EmkaS4n1LFw9bN+LHi2Xh+i/AGjSWNuT1b6m5dTyqgXWNyHym+gM8ob2s74LQ6cGkOkUNcLbdjnEBiGKUcpvuFyvFq2lEJ2lk295yMzaiQ7b/DNNzYgBAgmvh98FqvRUyjQhBole/FG80nLgygJD07HO8rGevSjLHAoA4OwOxACDqOmfW3sk0LBr6ajgA0SaUes+gPUdeMZ7LbP/PMGCcp1anwDt9qla2LQBiAZCIAUhQ4EX6c47/e7AF/X7ZwCn9crz9I6q3YAEQqwIiOn6Vp1Y72/6TD5O7/3RsnJYmm83OCw81vfx5tTQ1/f/B3PtXWVm0azgzgBuZ488AcnBIUBVrSKW70HctuXvBeMG+apQWfWgDzNovui8lqICU09JnSgqWs/UU5B6KLQBZ/ZCTz5NeKV5FCWsBBvTYw6HHCUB2uwLMTulWwKLma3vNR0POxVQCINo+EDqflTgkcNvh4dgmlNAe0Z5PwSBpJd5TSm1zyD3vpEzY1AIiFgCxAIheAOJWpe4PfIiTDfr7QIb5nNJnOXeuDyeJZwEQC4DoACBy/0Da3kqYc4ACgZd08Qmj57xeYw5zMVJrUrGHYHEdOa9nFS5kMIs2tYGIyqXP2l0Ic+vEBvp8KLC6sgNLvknXzn6rxgs54LC4JijFK0YJS5oBQU3e9lAhA/NUQGIPQL5zC8zitaDMtBIg6hlESUpYax+tCNcJhFTtsG8HPy8gK76Efz/lA6/Jc2le5F6SOa7VIY7CSABC1LRSBiBXY1MB0Uob+/8Dkqn3KlZVkBF9IaV8/t/gNXAiTTR97/umamXbAiAWANELQLTgAFbVkxLWZf3iIhg7kBhQSs2ucM5kEIA0d/HgUAuAWABk4rGAtLGlch46hsJDAS7Hxc5pja6GUPDqRvUeQtfEKc5o8Iw4AFMWiKgHIrX6Mc4AF/eLVcCiIKuAhsh0X742ANEEmWk6g8wJlZDxs114WAsOmrIRHbJ8LzEAKY4FANGsRU43rYO+tdBWnLKbD0asmgLL5sMSpgqdiRyc4r/Z/gw53tdhkwYUx6QCglPiiXKU0hqzPagmlFJ3Z7PkYVn/GezJMENCSeoNoUQBDbyaQ3N7fL+FhXcmTrXKtgVALACin4KluZ+ctudZRre0Vx8Ni6aq00DYvI4/RET9dDQZsZ8tADLpmtC93umyrNvHYDY6hkqliTmWTmsMIELZvG2H34VlGEikIN87ueZe7cNUwdRSzAqRvs1p/zZnPMUZQ7nZFz+fjG5u2/euleUNycZmt76sm2Zz3T0yQMHNGVhWe01jHTOBAGf7BSiKDQAJ4Qxn+v6HFaz0Th2nf5/eSfvgvyI24qvuToOZSM9z66jaKTLMBO7y2l8ZFSQo35XnfR8sFglABqXqYOUzqCTjjSEA0U6Y734FMjs11Ucz2HK1z+8MZHZIgiN5LT8C+/4VwWZ6ku2dvEDEAiAWAIkGAFGEeSCj6UlOruilYRF9e/vhNyGhKRBOZTLYY9jycVLssgCIBUDCAyDaDClNJc47aJIqyBhApBwlHouRJlaKC7OoVirnb9773pFZQLPNgRBPueh+gxXERM3b0DZ7UyC3dU/1yMFIIy9FAhYByA8guV00OLrCBngBZn03PJRqhkb0kHNFwVZZf4CNSgwAiKo65Wz9JKz36VedoopTIZ5BR9vlsJsWvWrGbDcsa9R7L1dY9Y32FwYE4zpHG0pWkjSsEQAkxRfTKpwidwtpT9hgbrViE4ZMl1AiYFSKk5yTsEJKlbD0xr/wBkIGmk5KIGIBEAuAhKHud44Egsbs81IryRmLYX4dJRrOMsCP7JwPqQIzlBRQ5HgnoCap3ofTdx8sr7cAiAVAwgMgIVWQlH1Onli4rf+CeZzWKE6xrNpAjeqybG9h1zA4nnSPPBiTGYiEBLib0XXfjBPHRaqYsVxfr6yAtf+26x1+NejN8w3C+mZj5pMsbaRG9N2mAyDOTon6VIpGRdRE+GsCENlJJO27GebXaCW3I8+WEe0puSWsbFmIQlV2y1/DphZ9oID+nVvmLmc17hrfSb9/JQOQMoHZSrUCEmMAElIZ9X8H1nk1QZJZ7PlYFFu8z3UYJG850DSaYjt57LgFQCwAElaleWkdfdsNo22bxr8Ud78OBT16ZzxJcrxkkx2tf62tnE8cgFgVEAuARAJAQuZJ+L7MxqqS+MOHh00GQoLOi1VW8MAVIa+YKD5zMfud2/4n2Pq0fSo0OKqHIXfPZgYFQdlNkQDkOCxGI2Pbl3Z9AKLIgtZ9iBvkhR1WjZPdSMMsG/9KW4GxAEgwkwUrb1/BsqjFvcd0BKRStqwMlbDwzC2AwiXhOQJlXkXL//LsjjKdClhFJMGMSZN196RrhRlC9uCSDyVwj5QRACQttgBk1N7bSBUvbI6vGLxkrqr2CCDiwoFqJHCxrIH7aMBe+/goxaxJkFCapABkHyxtsACIiHWbvifwAMD8sZJqKsvA4ennnrwinXRWRY43RMnv2jbMAiAWANENQEY3q3a+CXamjZw1V+ZsLOcl84qLe1+GDAz0iHaQ2vTPMPt9aydzg6N6GDY/8l5uOBXZgB4cFnmRVDcm8k6Dh3XHOpbiFTnoUukFyDlI1bBTZlhzc1VANPdCwV1lFIZXFcuBPyroTbTiFPpO9DbEyz0FtCdpvomtat64FRAjAAhVhbbhLKXE8KtCYgYTyhLrmQfyYAY5y54LyPE2ry1XhxgiECnFfUHrld91FZL33TKZ7PikAiDK+cr33MG9mRYAie6zuvF9Yp/cbQBzxrKxamJp+SNbYJ5eFVM5nirrP8mftezm1ROx6xYAMRcAoSQN7dE4uKaNn5103L8IVqBBKTn0JjoEE4OQMcr5BJq2oGFYgJleh+8IJN0yS3Ngb5gsQESlOOW0fRo2+AQffDoQHCgGSDp1QgDkWfmwrrxnLs8lKOk5g1SLS2L2kfyZ5YOvw7rmgOkASG4XcfEp2D4vHIBkee65luMAp/8kA7VozN4gek+Bv2fCxjE4SOtGWF4bYOEAPQ6T9mTZyAFammqukQCEs/hYBcGgciXsmGum6isU+z2cpCgfOMtBvpltuTKQlqqtpLhH8vAZvt/AeqnqGu9AZFICEKfvVlhSZwEQEes24xoAJETSvJXkeKXEkl67Tnslq6FWq6xnARCrAiK0AjJaOvRADjstVw85hEvmBiFj8oovMf1gNRr5pFrvWI2ak2IRc9p+D/YufVSWifFRT0EWZq0Luo5OCIBojWM6KnQReHELFDeQmvZO0TClhdiYF+s+kJBMfBLuw3KcHi5qSr3aA4NJgzzPg9dyVpDb8feQ2Kq392KYHS81f9ubvj9RyluwJ6N4Ddy0X1Fu0XEPyJEm6cjCzl/FGIC8JgEQahptChRC4WzTKbHlth6B+bUUpJwxYX/fOJVtBpinubJNvX527zehcM9sbX+IBUBMAEAyG99nARDjAUjIfTla/oHtOvVx6LOpp8DeTQqHf5iYn7cAiAVAIniX93/+puv/JUfjB5kzXtIbJyBkDOleNzbLUpNqGjZXpdbeOSmyaNrgHrO/cnb9gtAGdDIsVGlJrf3zcHssIMt/SqwU78gg3FcVC+c0TrZ/GmzwUuA3rJlUL+bZF2OA6WgqHhuAKIpQ1fdzIKqnEV0rf1vQ+UrYfOHslvt1OyvlmVc10Wyg1rG+f6oDEG3Tv3QOW77D58P0IGTMyvY5tj+oCgTp9fvi1Y5bAMQCINEEIKAMI07es43tOilZ6ZuKPsSDDVfWT4hKqu6BvNYH2bZYACQmACQ4j6XRD1u8b6AAyf+Cw/8HjL3MeeV1/tPEXnpm3fukKek9r+PLuahrinIsHNg27l04yc1VNyGYym47Cqvu3xhCy4qz5kaV3gT2uXzoXT1nhIJDhfNPjYa22j0TlegLCht0PidYMz14jytYScc/kfKxYRWQzRg4ufuoT+CSUACyEPf3ukfTr8kXztiZwvN+9DoqqYfkDdgy8aZrRbYZ7Ng0mdCsH4BwHwo+c9KeHVpnbAGQsSWx5Vkw32JFMKZjHR4WKlwholG9fOAtvv88zNKuejAvZH5IHNhxC4BYACS6AERztjdgI/rNfxbQPRWdfMMCXM/UuvdOWGzG9nQuJ8AsABIjAKIMpa7tBdgd4MHMDrSRWSa9Kg6H8eIzam6BxXUBnr/hiofs2Xi84r4TPJOBghG77zNxm0VTDsLKuzO4wbu496h4J9YrVRcyPTeH23QMzpYOVukQK8U7zDMhMjpoKN1/X2tQouEABKd0GwJAqO8prTbrmnxhDEZhQzNJbV+J/BzLQWExKmFhcmIHwNwJ7QlQFLB8/wpbOxS6QCTOe0imgZ3m4Ve51auuWfUxBoDQ/ZyHBE8gCZJmmU2BLwSEOLx/w8p5Lrzfiv74qmxTQomUD/OxokrNsnbv38WTHbcAiAVAogpAQmS3O38G6R16lQWH2S5vJiW6xq9eT443CED2ZrL/sQBIbAFIRnUjrKFYq+e37B9dSFM241WGoz7C0pTHJkCakskBXmUcgpCRuvOUKSelr5RdZUG6QnxwioMN6K1eVgASb/il/grkYavB5gSCK5taHn7yFub8uw79UTIiohrlsceifBC/uD32Uqgje0BiDkBCHBVRsKQhdXoyZfydGHhk1d9yXY6yNlNXeOht/v6IdevlWSQ7Dr8LGz3jrrXhAKTk0HH+njWfWBdrCuB1QUhWcyvMqCZ53rfZUcWNPVdoIrh3SvvOsRBCKgZLKVIVzOx23AIgFgAJa91QBQsRyJxrC4vIwWfivvu4OijJ8UZe3d7GNKwA9W5ez4+qeyBtV5YFQEwAQNL2N3PLQVnfS1jhfkOdnWe2i54z7AUoLJwNmW2XiGbAPOJtg0PxkT0bI4tG2XIaZDgHA+N035HxgjWTApBpMqf7+6z4JZLapKxtKTb1a6eyTkT1SDmwG59MgXlcnn1ZoHEaUuVQV9bR194Yyyy0+r0/RMWn9Z4Ay8XGEoBokwkFXc9Beqe+faN8J2VbHD7/dQGIFpBx/wcmASINepVmSSfLLp8Z79waDEAoODrOU4nX3ZloRgAyCghm7Psg0yaySSa6XwIh8dbnR3u4BOeckCS0o+XrZrfjFgCxAEhY60ZCQBuqNl0TgMh7KglgFiwloYnBV3TSsIY5S03JJcejG69FubYAiMkAiG2fhwcyi5y7Fq0r4oVIbfp7HvxX2jcUX9mzETMEpPkhp5mPTpWdTY9tHStbaNoAIrfjFcwmi23uVgY+Usa6qOedsACIqpDhnANruVKjyPAOCQ0CKQuUU10cyyAwqPiUsRgWoVMoOnRc4ByU6wKQkOAnpXo/LGrUR93jjD9+Z6IfK4nN39RSrK79PjYugvmsWX9cN/ih5v40z6fHO68xASDktFc+tMmsAGRUNWyeazlWxN7mpBKVxcsVpbo4qYYEZXtPczWEFPdWP5Q6VhO+BUAsABJ3AIREgLZWF18TgGhjgqLuVyG/W/9U9GJ8z8twf6YcqLtWP6UFQCwAYhgA0Za2cWPeB0vrJBpTGfZWqPrycUjLKsVqSAEG8pSld3qazFzKD8kkJ3DQ8CpsFwgAFcnV1A7qm/nXcLKLIYYx1Sc1HomSotU2JlOwmbzvcTMAkCWQv4D7p0oOHRc+Cf46ACRIiXvMxSBALwAhJ1eIVYiig69OuFSf7/uA7mBFWed5+DlpBz4xcgJ67AHIPaYGIGOuj837JQ52iHohBVVxWA1BO07N6aQGlNm4J1j9M48dtwCIBUDCWjeKSTY/knN9iqsEECCjvglWeBSJ88j7QIiqTsNii7rPXMvnWwDEAiCGVkBCgsr1dy0Gu/9lzjhXDL7Bm1ZxXJWDQ3FXDXH1XuLmzHTvv2ioK9PMlb1UMsk3r4abqskASoamXLADW91MTv0ZrZpRWJnWvM5LUNAj9R0IDQLxXrdgVj67/Ztj0Y+MXyfzABAl+FkOVfNgNcuxXlT3f6R9GOUoc73h+sMfVeOdVlPPmbUynTNAinte4qAneV/K+AoxMQIgG3dvjBcAEpJUSqv5AFeVNvmkqmp53KkeDrFSY2nvK6yOltkStAFec9CxLABiAZCwAYhtV971AYi8FokfWMfiDEShqjwcocKdfJa2HX4dVpEcr0z5BrAAiAVATEDBGsm1Tm+oZwNECgzFWA1xx4uyyhi9IW4EUQnohJ2db9jANlOReDQdAMlrfNCAwT9BQ8hqQy07wxnwF9p30P59A6R4hxngFCPQKTj4Viwb0U0JQLTJg61yRcoV8fyYoBIWfu/j4J43/vfiPpApUpDe9A9M24o4Q6fcK/66ou6awCcGAORFriKg1HE8VUBC3x3OrbE1fVea/9QjnddtcVYNkZpoz7BAR07nCYuCZQGQyQ9ANLadqoCkWEoJJl1VEKwyUzVxy65bx5I5HyXDawEQC4AYAUCUqwqOqLxAWPH+lZDV+iJXELYNksTjifgp44/MotH0XTQuGxGI5N6/ykwO7IhSas1s/hys9+qbJh1ucLv+Plu4E8ZVh5ta3wDLGwVLBqvqSFdp7UwBQJYVz2f5YqnnIcYARAsIO55nnXB9ko3yAER8vkLv+8ZzCKEKWF3nERxGXglTQCb1JBVeuyfJWACC2cKyvj9ScARL783TOoW4uTSJFuSdvwdsCBRXsODIqyHV7fgAImTHz8JW7AlJ8wewR+hGM1S0LQBiARARACRU5tzz/3ElUzcNa+AUJKHCXLbvW+OxCdQ9sOK+RJhXbQEQC4AYB0DGlL5Mqd0J69HYbWwhh38u1HENxk8p342DuvKxL2QlZv637HaYrnnU6f81ZHKmQ2wDOjcb95wgQxjYCTPCBSBq30HSrttYuKBE6MFQ7hez8hgUOxq3xCoTrRqrJVgSn7lP7HNPEIDwz4/IADa9thtWNuntA5F6MYhSZauunRAASUTHuOPwO5ikeC1CBawrDOaIZpcZbH6/Jj/ZOADyAtyIa736npy4BCCsdhPabAop9YNMK6PqdmnfGZWWFR8DDKW+EEompfppQWbEGoRYAMQCIKIAiLoemx7N4wpmaf+JyM+pTEsvw54wW+t1pc4DVTATZu+3AIgFQIwFIEHDOmJjZjR/nQ8BNTKVYkVB4ZvH0xT1MsyglaHE41xE9huD09NNoYCV3EqBXECeSD0krqLAn/8upEY2W0M9tFlNmbBEcCVAdVKYiSb5woRH3jteg7JhxuqmrA1srMhwVsQegKiAMLPpI7CoXh8wYjAg99zYm78+3kRqJejaiG8DltQGVdvKdYCepZgYyKyvuZYTsgBIhHsX1y+kNyTpoQTI8/+Ghk6ydDmd4fJ4oNlqQEgWAqitLVQJmXk9xTYLgFgAxDwApCYMAKKJD7YgxbZy4G1mBOgZNksgZj7ew8q7No8lx6vc0/EqmA037bMAiAVAYgNA1BekLeOv2pUGDmxSJx4hqau4+k8EJXvjhE9MWT/aCOvQgCd9YrkZnBfeyCxWMZKqS8NiFbAwWMxFyoyz7Xgk+vpB1S6cwL2ae1YuyhWxIaEOl6Z9O1s/GTMKlmKsZpeuMxMACWbJ7togyQP3SLNZIlkPZX8Qpark0OVxs2TKu7A3ubgfxtWrTwGLnpXuPbmhZELPumz7GguARKG6nbDnPRzIE6VwGw6BLOl72fy0LA0ISWsnh/52sBp45AYLgEQBgDi80jwZC4BEf90odtrwRHbY1Odc/0/4/tz9p3VRbInGtQL3qd3jHUvu3AIgFgAxDQAZ13Fl1n2CETk1BVagak7pwKn44BMrlZC+s5DdhZmIkMmg02IW1OZ63yMZfAOqCQrdxeH5XiTzUUKzMs1y47NQKV6kYKECiAPXK6f9+VgpYalrtbhkvbkAiFbFjtZj8HUekhhplox+JUrVNXpu1KpLyv6HmRrnjpT2pVACMSmwEIsf3msPm1QDpA0PbWJHbkQPCE4uhkV3ZE0GADJS4jPYH1LXyAkZmrvhxoGSpu8PUZXeTnNfX077r2LVHzYpAUhGTQYrYbp6LQAS7XUjsJ9Ve8dEAYjqd5JxyOgctHnFPS/qqDbTQMJTzGLJ7zqh6RWbbgEQEwMQmoRe2neMfZKa7B/viiGNVvRBBfcPQ6cxJ9Z0kXINbG6hxTsXH42NAyRHN8yTgjcj7SnHHzvnpRwAR2OzbinTcIzgWtQVz/N3RTJZfIQ6x1nOlovuWylDZSf3AIKmyGhj0a2AVKyFG0wKQIoPXWZpZH1Dq4aZUkUzgWDZ/LH2iAJaIaPxMyycEPG+lYdi0tri9O7rSv8q92FDfjIBkNJesQCEHBJVWmzV94absTQ/CAmlZcn9IZ/nihbSMzHQOSHtowGT2nO1t+8UB8tOb79FwYoSAFlydwKLz1gARMC6NdBssscmDECCjIMbeH+5+y9HPidMOTP4GWsaA2qTu+Y+LABiQgBCc2DK+v+IoPMVjoXGvSgRPAkrICMDHtDSslbeMxebR/+ReYX2zgAH9lq9+XITl/HJeVEjdW6LJxa8bIXeBhneb0MyViVKdKhcTLwCIimbpey/LZKgivnkSgCa0/J1rqYIVe6S91FJzxkuHTs+uCgWwWCwAnJ7OszabxoAEgIIbE1fgo0+vWopQUqUo377SKcQIpxQ2H0MsrtljfoIFbBItSsNaUCZ3v+6HiUwZGgnvRuhAEQOjkgRzNHw+GQDIONWt7c+uQayW37KlNAc7vcz8fwQOZnkQnGUWdjXZ9+dbfTA2UkJQKjCSOfLAiBi5O+zmh6IyPcWdh1j5oZK1dYxFZ3itZTG91kAxOQAJHVvC8+Bcfed57aHioHxr8rBgND40QwAZFzHtaXaAdltR9lx0Ysmqs92k5fxt5PzwmGFlE1dec+KsegJhjSgk843yZCKHOqnGh8s4aKzXg65qyINqtTDkXygDhY3ilbCko030nyIDrP4DnssGtGD/OiGKt4vLvMAEKWREOf3PBWFStoVplQtREe5df9TI6lHIfuWZF3LB8ghno9YAYvuNQGpY1mNg2OpNo0LQMjOGAFASGgho+aRyQpAxnq30l56qggrjqe5adbVa975IdL6X+JKLFJLjK6QWgDEAiDhV0C8D4U1f0u2ibC15mmm4xTpVDos6X2Z5XizWr6jzAqyAIi5AIhKc85o/DRMewopc2jfbLg/08e5KPlf2i/FkVMBgIzruDbvv1VtbHT3v2HqxkapH+Q0Z2Dz218y0nmFBHIrGwPB6dUCFbDoO8r6LsE6T+AIlnQjoWCFHFxFeUnoLJCRTtdXFxMKljohFqdLL6gV2xQWLgBR7i1lTwYsoKm5OvXi3QMn2UHltHxDqbAoPTfB946UgDW0b1XOaeQAZCHuoeyG26/7nBYAMV62N63mIyx7S8CW+v1MZ8/JrmEiyY1BFdmirCafRcGyAMjkAiByMDrvluWyOtnZiCuSUv+IJMeb0TEKsCv3dHINzGGqsQVAYlMBibDHldVUywcuTxkAorysUY2NGQ0eWIPctfVECcEMqdIfYioQIpfwK3HKLkkMZ9bfbJSaimrss2ud3IAuGfthoc8qcQXRSXfqyhTCs/LBde5LYf61yGZgVZ0Jv4MchLPlB7LjmDYlAEhKkzOswHwxK9RdivisKYMBqZeksOvSKAelGG2n3Kha0hf5BHRpXV8mieUkSFpgTgBClaDqB6YKAFH7/Uba89SGVp6htMkXYGdK/SFCEybh7lnc8+UDb8G6xsB4yTELgFgAJC4BSMjA2W7qz9LR56eOJDgpjSN4dGPI2qv3BDcy2CnpFenbLQAS7WciGz3VAEhIf0iVJng/glnSLQ1fZL6ho5My5S9zGd9MfGIlI5CF3Mrig0NGVUFsUCVlNbbsvh/mG1JFGGaufhYaMIfv91Gr3nDAy81PQ0KVsMjg5uIgybz2S7FoRI8JACHupzw089oVEO1k8oMSZUaPg6JmNppJkzRaCUstDSfvuR1mU5By6I8RN6DTTJodz7wLyb4JAWLDAQhztinQa6mNlfxzzO25Rh3QBtj8n9r0NR6mli/3h5iBlqVUZGjGwTJ0wCkNbVJiTLyyoQVALAAiGoCE9vk19sKqZv19fvTvKUFsb27TUs9DbOy6ZklcyAIgMQMgsg2+9qWZ5QIr6qcuABm3PyTxqXSUfbsAC2upjP82bv4zaoa23AxVEM4InGK+8/pdaXTPboHZzpBG7symz8MGn0Ga6/gdiViiy+74ez0BVUjAm9oqNUBRdUXoAEWeN3KF6GNGZjhHOWdbzW1S5t8AADJnf+Cnt8GciTkrWdEkvel7sLVNGRAZieMYUqfmrkRjZqtaEpohk/dttrePezci3bfKzJFsBExZrS9OZCZNTAAIqXzltvz5VAQg49rz5H25mIl9hylPrp7LGLSZoLrNdnyIGzGTvIb1glgAxAIgRgAQlYaFCSnJ9vVEPhVdUTqkZGRehzoPzMvBbLDyyWMWSnrOCZvxZQGQ6dG2zxYAuVZ/yNYDjzLqJvlbWpAdg0NCM+dhHUikkpCccLbvGyMbs4T2fxR1XeQGIyMa0OmAkQG01e7RE8CPyLifgJyDtOlF3r9C1zkON1UHlsHNq42mxKiBd76njnt2RAYairPCJkDkJs2a0NRcJRByeg+xzLKe+1Omk9Ok7JSnivhzdz47I0T9rqj755DeFTkI0AJie+tXFQc4UXtiGACh5ECO/1NTGYCMa89T99dIILVD4qXHuhqiUPqocphec6sRAY0FQCwAEta6ke/Irb8/bACi9bkpGKeUDxLV9qIOGhad0VdheX1ATV4h+BgNQHotAGIBkPgEIMpVBUFa1i1wyyycQfEc07LcvW+bInvGnEjM+NKh3iI+exayYRIxw0qD38oEDvNTDGAh0mVmIu9zw8ez9ShJhVRwUhq+DIk+fY3P4Rhw4uTneR6MGQDJavaxYTYIgDw/UQCiBA+bd5bw2SrWqZRSLs/ASN37mFIR9Gq5yLntb+tSblOekWRus+ufmMh5swCIWSoiQZnbhXDrYnC0/o7nh5CiIFXOKmNEsVUSSUlYAcxu/UcjhpZaAMQCIGGtG/kOZ2tL+ACE7lMGCrbmv+EkrtR/F7mNL+o5yqyUtIYqNclkARALgEw2AKJy2QKaDOrGJ++E1Wiw09pJLetkTEFIpdqYdYKzZ5ue3ioywFUNfRZq7i/jRt7TEZdTw6kglPS8zI1lmXvW6j3swWZkDMhXeIxzvESJyWr+y4lkzIUAkNwWH1fxTApAPr8RbmIAUqKU6COUx6XggxQ1Cjr+cSyFJNjEwPkqU+PC/46hoCQ0nrfZsvOpujYgtgCImeeH1FZzL1vBIQKlZ2Niz7lXrF9KJKX6DKFhWQDEAiBhDwHOaOqJaA6I4nNTa26FBejHCUDoUTskRgGpHdqbv66wPiwAYgGQSQlAxgpinOCcATbvb2ApGm4aJhXLBnXFQCxrooxss8jDAEoD+uYnKkkBSHgDutJDQQHj5uhUeFRnleu5kyWXxTteaWhdJvJWs/2/NiK7OT4AMWMFRGOE0vxSX4578KIuJSyi1uW1nxo1/yXxE+tYOpcAbUTAWd6P7r5XYF0TffCEJKENByDUqLkR6Q4FbYYDEEmJKgZXmOdJq5YFKQ8ng90vUWwr+mMBQuREUt8ZTrSk7N4oOqixAIgFQMKeeWT3dkcEQLT2LwHXf9vgG5GfMblnisB6SmtgpI23AIgFQMK+qDROm9r4C6ZHcuiDQ6+8f84Tycv7h2M2dVdyXCd5snem51t8b16e+j5dWDCbVueDVU3GKGBRQEmUGaTOTKThd6LOai4ONJQy7oIdrxK0VhweYTDBWACS7/eYsQIScq9Z/l8zUCPAFrESFokK4LtO07zrW3ZJ97Ly/gKYtS9yBSxF1YwMcl7H1YmupcEARJJ+TkY6T27b962qRxjVkEzcfxyM954xHIRwUIv7kvqXknbdJnpoqQVALAASPgDxRAZAtBTYrNaf0xyPyG28QlnESjnPm9pj09p4FYC4es9bAMQCIJOmAjJebwjYD9zHszjK+t/hzK3RzYxSUCRlffM7T4sKcLUZRlQG+yVkdIkNpIKKQychE78rr/NXUQEg2mBwWS1lw8+wmpi4NZOym8WYdcdJ5M9D0iwjlbCCPSAtPbrUnwQCEK8Kktr+Cja0KH05kUnkshIWAj5qmtx4/yLpHpySwc7yenTR7pTgnia45rb9JKI9ZxQAScF7zPP/xAIaE7HngaA9z/B8jQUvygYuBivbBlayieri8PRaFCwLgEwWAKL0aUg0rOqHuH9O71R0+vdk4231LVobL1VZPMRMuSgwiWABkElVAcnvcLph401GXV7ShbfvSoCdO+dEPNRO+/I2Pp0v9UT0voGVkEuC+yLGnn9Ag/rsbcIy7CFZjGxWj5EkbIUrYKHxW4e8/czmqNBJQtaNZry4RUvxahuXEfBkNu4wshE9OIiv9W+YluMyHwBRAwj7gQ/Dwhp9UsH079zonGbuD0DC3RnS5++cITegf1+Xs1ZnbDQSHaF+wproMQEgeEbz2//NyGCIf5/X+X2wtb6O7/oFyG47Bk6BF31+YecLkOJ7F3t+DumS6PYGG9QRhHyGJasr+88ZVgmhvUXNubQ/8zr/he8FrCb0sADIprs2WADEpABE2W9gnwuLamkI8DldQ2epEk0qnMXdr476rsxOCmZF+nULgEwqAFL5TACW1hl3rUeEDA+ig257Rs/mCXG8jrpiynDjZrgsT3QeNugFShSfcvw+gTryqgGx2WZKVJ6+S3hdFB64Ey1hLr7XTY98OBoHPXTN/L9jTXE95eCwAld8b5kNPiMNlmb+xVeY425GAKIY1DUfXcfVxJLeY7oa0YkaSKpjWZ5doRSvVkl6uTTC9eYgEffjLFRkW3VvnvR816fJxKwCkt/2nOEApLDz1/K8GXz/+K6zBV58djERMm0P9bt8Und/mLaR1YGKh+tZNvQ8bDssvqqtVHt5xkH786J7xSYlAKFenvkWADElAAmR8O88J0vgX9Alx7sd/y1WK202mBlq54UnFi0AMqkASGn/BXRYJw25intPo6H/A6zGA1XgfUq3qpKWmpRdfz+DkLL+CwZyiIdU7vviA8IAiDpJetb7t8JNNdoSqlgAQsEkZbU2H8iJ1kFXKT+2RlkW0IhG9IFTkOwnI/4dKbspftpx3AAQbYBOM21uPvyOjkZ0rIDgcM5E7IHIa/tG6PwH/OzKwxE6JllxzoWNwjRDYqN70USpdDGrgOS1/4vhACS/8wdMmXT3/omBngufVdRFUuhlfX+Ajaj4VdDSGpUKqRe01Zy3wNkV4DUXnVCS1AzPQWEviVW8Hg266ZQBIPKz2AFb+2gob1nfSUNmU1kAJLx7PiJPLbd72jmJqW8q+jAU9vyJk5NJuz5sARALgEQOQJQNZch1+HV80BOwDI2u0/d0NDaPVlYVnP6vwQYvHa5TxvWDyBtlSY34CkjyvodgSW2AaS5Cm7cVYIXVndWYzYb3z49W74T6LHktbcIbs5X1oWwPZYXzug1tRI8HABJyvzntr+CQyABPvI2sSiFNKqdMsr3ld8rnrgGYw/u2TJGOjgCASA4N0Xh4YgLGAxD8fHs39an83HgKVvuPOCBy03tGWyvalpehLaczjGc5WmcKZZWlQCn98XU8Nb20/1XxCSXZhhf3YQ+I/w0LgETY10dy9KUWAIn6ukk06C5dAESpVK1+cIPcN3tSR6WbAPspfvacULENC4BYACR8AGK4bC0a3Sz9FZAxy/ckJ1raF5CGWxlBxRIPQNSqQUHXtzm7XMYAS2zQTr0tRM+L8pBF1RBmNr6Pew6MACAUwJSjfOvKutgAkJyWr0Ci37wARHGoTv8/QXK7jv0lAwVyQFkdwXe96u40uHF/5MptXP1AYJONgX3RwZfCCRBjAkCIopTpO2E4AMlt/yHTv0QHgdr9RgAkx+cXknjJ9n2BZ6rQpHKhz0NqeaT410fO/i0LgEQCQHAexJxqQwHIxqkCQOgM2Bq/oCcJGBJwZncSsNcRIw0o1HOcneMPWADEAiBTGoBIQbpXzjZ7nuAZE6X9JyYDAAmhmenl0YcrwVvYg0HjwTejCkDk9V4AtiUsy1os6gCP7B9AbjJlVFNqMoxqRFcBSKb3x0zLEUlP0AFA1IDIXvMY92lFLPGsoUrRGVyzZo58JqtheSMND41UAUueCNxMQgJhqRQZDkCInuQ8RADkJQuA6EtSJEDCbN6Prj7BDekMnM+zhHSy+GGEFgCJAgCZsW/qVEA2IX11a91f62chyFPRs7xfZlGUkoj7dWR1SewXJNp72t6sYIzSNSUAyAJYsMQCIDqu8kkGQEICDeIlbxt425heEMEARLtRtuBzVT7zbsQc/XDnm5BxzW//52hmBDUO6wZ2vuXYUC96hovSz0IAxFb9kGid/1EAJL3xvyCtU6xz1gFA1B6jlMecMLtavxJWsayEtaQqTXJKbX+ni4KmndOw9on3SfdcNTNsuzC3Wix4twBI9J1jycHjkNOto2k2TACS0mIBkHgAINTwnrF/m5GqhjEFIKn1X9ELQIKCAU8VwRwEDsU9L0asGqoMXdVIV0u2vmNKAJAEKFyiq6pvVUBoD00iAKKtFDhafihlnAdOia+CyBtlqSgAIhmN+eBcxhzbEoWOYEDAvgTXKa2OJU/dUTLyIRvfSUo6BkrxUik7rf7TXDGjgZGCJ6KrACSj+T/MDECCKmtVM2EtTWzvvaRDpvEKVzqWoVHL8u2SKkAtv+Uhh64Igv9KOdtGE9SpqpJenRiO3QiV7PbS4FK5x0mAgIMFQKJn95Sm2aRqHLzqIVne41LwIZiCld1mNaGbHYCwqiH2Jmb7qo2c6xT3AESbjNmE1eQdhwPSoF4dcrwFyMgo6hkODoj2KwDk/KQEIPI7/DyOlGAfV9pzWowg0KQHIFewCnJl0gAQbS8Izgloh3XN4g17uSZ7tqBaKAAB2/7bYEGt+AnoIQpYNDuj6SPSfUT/kCM16bfcsGwEpYy+gwBP4cEzRvWBBAGIx9wAJGQ+S1twzkykAISkONdjsO9oflb6TMqK9UlZ7Ega0EvRSW4/fBU2NIV9xkKebStVEAffYnEF4QDEe9QCIFFQ/kt+6h5YgMFmOQYdIgGI0oSe1famBUDiAIDQeyvyN1oAJMJnyGt9DrZ26pDBl3srXX1nqZcz4FUEVzqJMhlgQC9mH5gCgPDv1zcTALnEox+iDrYmOQCpHLyKz/eHyQVAFMNe6H0SVjUZ0ODMetiUPRuCDc1CKViY7fk0Z/Bdwp8pKCe6GPnXyftSol3mVp8pr/XbkNSqh4saxpRu/HXH4XdFzmsZ9zntnh+bG4CEDLP7BUu5RtoroeydrW1UbZJ4y6tounWE03GVfqSCHmpAH9YFQIjCuG3wbaEAhJwGK651vmvEPpu0FRBlenNOwx08V8YlEIAo60bOPrvtbQuAxEMFpJH23R4LgESY0EzeeycnGIt6juqQ45USlaSqlVJ9h7SnO85D3qEAJ2ImIwDR+pMMDd0s6s8aAkAuTzoAQiC1tPfbkxOA5PieMMSwK2pR5YPvQGqr0MAWHN6fQlqH+MF9Cj2FSrPLasWCqhyf1xgpXjnIKEF50mUIqtwHEgydiJ7Z+n/gOCi6AVqXDK+6Jml1PljRpK8RnQUMWPb457DoPRshqUXKiEVaUSGu8WYfTUD/Urj0OUMBiOI0yLjmdgUMByAFHT+C5DbxsxiMACByxRVS9t8FC+rFAxAKmEjgI6/jqDWIMCIAMt0wAEI9ahQ8p9fcavWARLZeP/TCjSyxv43luiOn21LycAvSrhwt35H2VZt0jqYCAHG2nYZcHbL1E+lLI1poXpfYCsgatEEVBEAMmZ0nXTTjqfBgO+AGfNOwyeFGAZB8v4ebo4wAIMwdxmCr6FBA6CbJkeXtygX3SyigimYupPvF0srWPFDCk61LDFLCoqCamhcTq98j3UfVTEMMVV7HK7KhEg9AUFnsKPJTwwcgMuUl9entPFBMDwCR7ud1pnKRlDPtJe1/i2TdFmMQaj/weLg2I2YAJK/L+Eqbw/NJnoNkDKA3pgKSur8BljaInX2kyCdndNEAyZ9bACRCCfwFBg4inIv9kNhMbQEQPYNLu88xLbkiwgw+94GwIA5yJtsCUrLN9x/c71c6OQGI/A4lNbGc1p9AapegZ5WljrcjQNwYfdaGKie8AJvpqddXfGI7dN+gfDNS0z+Ak9D7XsAfvmUYAHHLhjDH+2T0AYgie+r5IsvMlRowZduNAQch/vyDL0cfgMjGpgoVoxbVUAP6GQMa0IPD5PI7nhcCQJTNP8e1msu3Shm43AAAQtn95APN4jPTmsA3t/Mc5B4SDUCownOclJ4Ct0RSAVGkeB9dAcvrAlwt0nuv5QPBS6+EMgGQ/FqnBUCuAUBsDR1sW90iG7bHmNLs9Pqia/e0QVLHfzLVQaSgCO8xfBaigxZ0fF07G0coAMny7jUUgKz0EC1yV1QBiAIU192TDkvq9E3YDgeATN8d2ATpK6eEDC8pCG6t++JIwBf5/cu9sra6vQzui3qP6uoDKSVmQUOAq2AO3xchvUtkX6cJAIhsb52+z3CcKYYWL4uvoNQxqT+mNr5Xu3a6LwVE2ZvauF0hqIgmVrCJqV4IWAn4FrTkEwD5AWcqjQIgFASuxAe21TVG1RBqnVZh51lxpbEx+O6p6CCzW5+LNndYDQqTHsxiCVEjM5s8/Kj+LxXKiwgHfAQQWGHvDL/HbcKleDVZzs5fCOd5hwCQDmMASGnfeVjvCYzVMBfW/VIWfTvSCiOtWkR/iOSlSOmAhgMQqojSINSC7neNAiCKJDEkPn4vzEFAXyGyYVsLeNFO0IDNLN9Xo2knQtYsDdesQodaT7hgyuHtFZ6cUCv1rXWw0hAAIiUnNmOwlNH4Ge1MCJ1BjMbG+f+Dg/GyKCQuriX6wgAE3xdWQBZCxuJJXgEJxhdO38+i5bOgSq52r3tgDSysp/13NvLEJtvo1yD/ECUsv4OJ2N9zPFneNylleEOHKWMCYVm9uPMrrf8ZyO6ixMiL0fInIY30m9kn0mXMyAryj0XMGHoVe3JTAIoPfQryDgYMK73QlGVqUJU5g9HKNqkvdSfM4E1ROfiq8Dkg2mA9pe4vopWhGLXRnf5GWN1kLAChzIg9uuX6sXmUnYoU73nh1DKir5FxzG4Tr/VvPAAZws8/BwlNEQIQTTBRdPAEZyhKDSzLXmvNaGqvsys+AAg1JJbjfra3GVcBUSqK9tr3wII6o5TyJBlOpJ5CQeerIoaVQsKuPFhEyn/qJHRR9gFtXt8fWeY8affdooMa1a47PHfz87lEU1BxX1KAQZOr06JHq1WrH2s+sY57Mggkih4YSYmqUhS0QOrfT5+FGZO8CV1KmtnRFjvbfh01ABLimzC4dfXomIouX9uQclvKSodkY4c1/aSTEIDI+37Zx7NhBs4CoRlVomaBbDuMMfPAWR74aK+tkIZuR77+IX4+2/s5SPDS+p8QaFtHA2oS5HH4/huqnl1IZaT7IL0tYEymkw3ha8hrQ0MYXQcNyiR0O05dpuC5tO+4YY2YK7C0ndnsi/phAHlyaVr933CmsaTfuGciyktu7XuEAJBAiHLPMaZ7uXoFN85SpoYpMpe46comZ40FOa8R/TtnWRmkROgQPF0ARJvBhtSmT8Fag3oJJpSw6KDM9PdUtZ0wDLDxFRD8bHf/FRqGSpQEIwIkNWBP35XIs1IM4fPK1akylOEk0JN4z4pozAsKsQ15/ueEZ9W1tJ6bsHq09fFyUbLjI9drNuxYBzfuNQYw0noV977EgCe99nY5Ex5xsswbqr72C0gnmpxCERbZn4igl3ohM4wD+OYAIK3/G9WqvRJbpHsGufInUXCuRFyZol8piViGVXjtzyYjAFHs7dYn18B8oitjAC+KGs+JHvQppX3vkv8Knj+ku4W5D0IqH+l1H2LKZJkBifoQQRmkU6/F/Zbt/YK0l53+ErDjIdqOEqXlgjvhyxXFkf4T7LQcT2+XXswPb4xesNcRYOUAvYg+rKZ6Cta990ezHBzyTEUHL6NigOBpwNpy/aHj1Ii8GTYvFFbiVqV4O77J3GuXQdWdYjReRFPZ9LRdpPEKWb/MdqnKI3L9ogBA1Eb0zLpPwCKDMukT4q4jYExv9EeyXsYCEFaPI134YUhsiXgd9CuaKGsm2KlIGa2XmdqT7f9bDYiImN4D7h/KAhUfXccy4GWis+oam7eYhtvtTjWqAuKmYWYUBLgM6u0jn0j0B5zLM7IfIEyQOC0kkJnH63SOs7Win4ESVZSwcrS8YGTQOdkAiErDsldnc3Y9WGXUIXWv0qhF2h3T9IBIyWGMXdxEER0URRGV3+fAJcjsJCbAm9QTrK1CAoORUEBCiRz6s/TzUP+D7Q8fZsGIUkyUVRpIs1Z6wElAwu55UHqXpX+2DnLbjkI2B7jnDXFaZHDzSfKw+8pYahoRN9RkNT0lN8Kd4my3Ec9Ck8mxSWgZ3LxaGABJwKCiEtUQRPKgQ7Oar0CCR6yssDp9+8BuamAzTAnLLQ9Y3Lz7AZH84ZD1kyqMYie+RwOAKGuS+UQyB3/FPS/FlIKlVuPqgtU4CBdUTTEAUtLzJs9MMSJZodgLN9oLzqw3FCnZ1UiCpBBFJWf7CXa4oqsfyj6g71jdEKxaGSVQ4WhXKKji1Q0rmdJ4joeEZvu/FQR93hsjkrXe9MQGlnIt6UW7jfveiISfG307Ad4cCfAaXf2YNAAkZEBrC/X8BQwNRuMYgIS8x/yO3/PcLJfIqrO8JlRtJnuxBdfLVnPzeOvKazvOuYDkhmdhSb0EPrYbut5DMqPhZZi2L7AWKpfKQIkCJO9XIMFHRvCkIU6LeW39Zziz6WjqU16OO+zgQkJ4/PvFVQthOVOvhjkIMMr5Vva/ST0gohSwYNmHVjNaLel5WQ7QxfdJCJIVHnPSsSLFWz5gEABBB5bURipF3zYsKIwXABIynKghEDxDMXBKrJxFtBHc95gxeR6SZlkAZPxmYJU+l9HwOQ4wi4yqXpHNwOxfGVadk/D9rr9rsdaeT8R20N9xQ7AKjiqGn2XfUDF4wZDqhxtpI9RnhFLnRtN6MLD8H1YNMpQ213+efaW96c9H+pxgNhU0GVS8cA9rKVs0oBY2IpWi8JCU/RXbo6NJSOC+JlWg9btu02byLQASCdVRpmHZvRILQaTS3CQDIGp8tnX/bg7oy0TbW9kGunrPsK0linxhxzFI3XO7kjQZ9143PbgBkg40QwquMfd8YA+V0nReblgycVhOoKMKqSZelppRaj7OQ4RcBjqtbSzfdok5yxlNB8Y0hGNkZdgoojHUghX83400s4Kb6csHJfBROSi++uHG7Jyji5qafxdt7XiVZ5iHPTq02YypEARVN+zeH4vUww822FcnwqJ6YwCWJGt3ihXSstpOi32+OAcgRYfeRgqWNEAwJk6JbMQzr7ECUkrkQz5jA0D6hsihGwZAtJSKlIbbmFKhZ8JxRNSLwVfY/lJQunV3xYjK2nTJpo++Rqoxgd33ZZamdQ1cNESZRSvB6/R/V/QMkFHVxoz6GgYDxQb6XgYh+H7pPWe1/RJWSv07E773tNo6np7sOkQg8ZIxHHJ5n5Fi0xJqyN2/IhYKWJOmB0QbY9hqboOFNcb0zU4WAKLY200fW8l9IO6+cxpbKPYMEOAn6eMsjD0X4nevaQowRT+v/T9R2vuz2I/8LPZMfhGTrL+BLIzliGFCUruVAwQ+ThjW8zGWnU1GO5vn/4Hsm6fxy1wOtnmchSbVG9E8zpEgxDXwCjeNZ3l/4AXbzPFKSnR5xwg+wFZdDMl+VsnBzzO4oaZPmmmS2dwRdQWsI7JWd0pdD6z2GKVsI1Fe1iFKTm/+VDSaSicUGK6nw9E/LAWGgg8wK7U88y5s9QkNEEf1gFSaH4CENCfamv6ehQ9i5ZS0fO8sf8QKMIYDELrvYrSjK+oCa8A5x6ggaVT16ubBN41zNIpcMgajZdgsScGMs/WfYGHVpgnf/6anSyG7/Tw3KLr6Lxhqxym5Q448vf4BbXXWkABm5QObefBnWf9J4X0go+Y3YDBvwwBlOfUwtv4A0vZWjnu/izcvZLBEqoU0SLi0/zWJ927YOsk9LD0jqvMBi4IVDTnWlQ20By/HJDiNywqIxt4WHBxiGWLjaK/DMlX+NCeayjCRT6wVmpeE4iesykq+29EtDa+mv+dCP16uxFdGr++AMtPkJa5eJj5VrvSfBV8oSbEVHIzOALJwQQg1sCW2StmzDM9nyChfdwMk73Jh78rPZK46GYGzBjtcSaGHJmun7lwdzXLwiEFcv+WNZESJXlX1QmOU3/qEYT0S9naDpHiV4T5YbcEs8Xy4bZkoAxbyfMnMsX1bYKNa1ACImhXLpMxsU+yUsBjgy2A4w/usFpSbGIAEgRNmaZdB8XzjAIjGZhT4/wdsncZOt1WaT8nJudCeJ2PVjyqbed2XIAMzck7vXbC8Kql4GcynCxLu2oJKKPejuMBnuR+QRElyWQ7+vKF2nBNug5dhSU1gIzaFG1ax0u7LrPYAD6+sGLxk6HopQYwL14wCaeqfXEHiMLh3clCd0OH7H8ysDlOyhv0cqT3SfVLArVanDGtgHeZkCMrvgqO5T8R8KlMCELIlDqrYt0R9dlVonOH/Ddi7DLYZ8d0Dog50TK95jBMYRUYM8xsFRCQwwnL1uA/JZ5LPpl9p7yhJT+XvGiG3O9Y+ruDk1Ej1umlB+VpbQy3ToQx9iRpDSE08FBzQZEnqebAhIMn0/R6yW74LeW1f4ysLf5/Z8gKjPHJY6Z1EGzsrK14ZawzpO4n/WtIT9YFjoQ1iyiCuwYuG0BFo887G95/wkF0sANHKbXYe47kT5QbQfZRhmITENz2+QxgAUYKYIzhskSaLl9FgJoF7NFoARJ2I3uTiTHYsAQh9N2Vns7z3RroXpwoACXGIaftu4f1dqmTVB41tNFQD255TTA2gwZZLMKkxG6vsM/dJFw1WpZ/RlGfK3hE1gJyokT1HUlB7mgd9FXWdNVzWNSiF2g9rPQZNI75GNpWClpKeM5w1JTBIgS+pZm0/fJV7sQgA8BoNGNwXJgPFcqyMERCq2LM2VvQrwwEIJWcpwZrX/aaI/RkMoj27OP4r7T9uAZBIWBx4frcjs2LbYGwqDMGzfEVzDcem4jEiLpFYAcekdgtPi3YQalALnAKlVTTA7/Cw8WU4+SXR4tHE1lKU6a3EoJuUuWgGwBa/dPFEUPzZtoE3oJBLT6fVBzTqfsvV0ugxzhil1u2m91cFR26IdvBKGTlYWqupSglXwBrmdzoPp07vglmiAYiiJY8g8yuwiaR4e42R4iXJ3/U+mi76KdEqXzy3grjWpQgOxPa3RAeABO97Oiwi8QMDJELH3otEjTlG1NB5ULTCAiBhPmt2pyRHboQ60bUCW2mQpJSVo1kb2ot+ViIHtZUDxtpxxW8QLYBU8VL33ROpLK1uGhbOUOG+HaKHbjP6rI3Kpg5z1pTo2LSPqQdMGjAY/O/G88cloGjHPV3YeSyW9CtDAYjU83JOpCiMYpucSBdlJTtSWqocMDMNy1QqWGogjVU5ZgzQrJ1YnBGzXlLz+SWe/YfiKKN64P7/9q49OKrzuh9sZIMg2BBASLwEEuj9WO3qrV3t6gHx1JC4iZM2sZOJTWQXhadAQkiI1fuBHitB08aZzPTlcevOuDNxHE+amXo6rUuScT2dxpkpjZ0mNshgG4ExkuMX23POd+/uvbsr8dB97GrvH994vJZ37/3u/c45v3N+53dUmt627heYPzZvTWgNDCE32qARpMNNgSktLjHhZ0qDaIaxrkfnteOMn1CvHn0EARqM43g90xiMGlRFe74D58Fk9BjSQBtsgjvayBUtj0GN9lRmziPxgM5X9W4yjTkAoqKGDAgOqUdvidBZ3sV6TDRs8Wp3P0YBEOJtU9ULdiUanakNDmRtP8q0gCq5h8cMh6gKbGdmWeYFtayWOO4XQyONH2qnGrpYis3g1I9RPX7R3Ay0KpuqfDbXTbueOq4EXOQKmtSnIk9hjxsAUjr0iT4AREndHLxmnIT3ApHhVfbRUBWkxvepsVTKaF7S2a2SpPQL270RbKACjWyqWknZb9Z1N7UZKcwIRnJWZlybuKYKzMwS2s3tGNI1MM9CiTejAIhKIapn0giHLE8bhtxDO3iYlVFAizJ81HNi1092M2YBiDIoyjt5FrL7jecFK9/Fkr7L88l4qgGIVwAQt64ARFDHljdjj5GkdW6gg1Tdb06voDdZDnEWYIQUNVIYzJcdIywyPIAJTLFvdrAQjNuAgX6xlkGlCevUB+k8dd2s6ecLFYAoe2lQeGSQqYBCeGTGAiC3+V7kdTQy9dXtmzSnkhmFZ5d8TzmCWpxfEtFHhW1iSeffcKOX8fzhGNlQzJrVTHxKyk26VD9UvRF9/wKZehq4CBK82/H38k++aESTX8D55n93C/MDjdPCn2auM1Lo/HZI0KPSo8qMkAQezRrQ8960UsFSqLnhsLLTsOGk8X0gIuiYhG0YQBd1z+tdDOun8kx8JvpxdHMOM1zJW3TYvxTqzJnUK9MCMpp3s0OsHp2MAXUb4x1jle8GDfUyM6hVNwL3noV0Up4buWABRuWgS6SBUc9Q4dFCrenOFgBRUAFpAC0pslVFNY0o6gCIyseU9J2HrD6qIr0T31QsqW/LifLE9xzBpHaLi/24VKEPAyCqTaQmb5JT9PiszFmYMURnvhSduv3Ek8op7Lq8zKVDIoPpNqg5W5bgtfeMG+GQVfe6jgbfSXtsyEArarbH57j+kQI9aDLy93nXAEpcN+nf3KclAJEb0XPbH+SmT+MBiHg+qxG4lXY2zeddVL1j5UMfsYqPvmprQQe5yr3BFACiSmL0v8YKg4EgKd5BiCwZjD0F5BgdHV9WgjZTAhhJ3S0V3Esk4Qek+cZ7FYSeE/WjIvWKEqLFvT8xakZL3AEQpY1ElSL8Tb8k7DNtAZBbTjjyHtobIAGSWBEL9+701fhM4gcSB29zhbm4+3tzMC4iNNTkdTwAS6gcjA1JVjk4mDUnQ0MVieK+c4YYA5qPUX/mEwxejVHAIj18asjMPvRFI7jrqnstlKV4xy4bpvaVjPtb0t2mJwDZBZAICYf1D+I1rYCIjJgdUPufMo8uuSfMEDsgGtDd+C4m4G8vfyhrPhLXagAy/DE7c3LqRgCQpeYAELVkMVIAiVZBEoieeKdiSVk5F8qnU5KtpOffzG5oDq8Kn9jPiRHP+MX4rVoF/O0lKMYkXE6vPxqoVwsVgKibqbv/AbZ0RTMNK3opWFI/Ndhaq8VcPZzPIYuAeOLp7PJ7ewFSvSTnPWesPEc5uPvvecQ8oZj4Lt9fl16gK9ic7ydn/iwqhsk6xrrRktJbs+F+aiIdPW/AZHcR9FVgD8Y9R1G9Z2eyEQdb3QDX/xsD551Qj8FbPKwn1/sjpSSmBUBCgvbMLpKBvmGIDHTQ6dJvXYVkrIqlzG+Yn6kABGwppjpIqToLBYdKIPEIybxOBTLrnjgParOCk+q9URHUKt5TR++/wwYCjb4L8ed75f4czB5XjnzAykyFx1LNrlKZDkBKBj/SE4AEaFib93uof814SegFAUAUlefjeyiWQinyyyjsMx0f1Wep8lGLNjYDK2mFvdOhFaKbVEBCDKG97w3Y6qXs2YX4BCGyNCSi2KqRK3wwM5vs+ho3yRCkH/wKJGI53jn8ujGN2WNTSEu4Aint/oelifRGDOQKNMBltT7FCmxG0H1YAQdpODTHpWzoqp7yhoYDkI3a9iZBUe/vWA7bZVAjuiwDSlQpx/xFAkwDIIsx4Iea9VFDESg60QCLm2jeBjpEg6XLoyaoxSSSc/QzWIlBbdpDa6MpqA3tc8JzN8XUuVqWwY4T3yv7W0r2ob+leTEO7+5oeT7mABD0U2QLy4Zv6ApAVBR8jPl2oGxqdL53UQtAwlkdeKJJuc05eo0pbTXjC/Mce5SDTbF3nKrLhX3XQnsSbwmAhGaDoah/mmc01E5cCs7ciCfwgcbQhS8QBRT2tm8ZMJxKNm5/y0MZnQYF5AYoQ0VaOTLgyj16AD7fZpwSFt+3bwY2duiqr/7KLgQg5Ej1BSDXJQBymXpptAAgclYYG9Gf40CoatSYkrwsY0syyY6eVzV1CEYBEJpxsQyTB/mHvmDmwLSwKqPD28x9D9Xj73NFK56yclT5qMC+RpqrtPVQXrQFtUGHHMwUQvHgh3z24qISIgVn9JycYzOcPS5q+1pUPiNDAQgmDNy+DyHd69cXgCjsRFH3zyGXKNG+aJyKHtUAJFzKvu1RplQSe0a8Jwss+SPFyVTlocZ7Etyx9Zy/WeVjbgCi6FZ/FnBAYUnfFE+zdSIvsC4eykmSzC8ZQxcGqfei084/vkdvvrDKCJQPTIJtyJjMszw8jX6vsOu3pshQlnsf5IYloxqemYY1/BarfiyrTdI6UAw0ci+tWc8GSNf7orkZSFuq9k3D9k5NAEhAmju/5ZucMTZiRouyP4f6Fhzekfk6XMMBSK0EQGiwXE7rbrMBSJhdsbXt574ez7iYPh5MKl1fkAkk8leVSGOlaedrj0c1+Ailzgkqx+AHkIJKdB5sxq5biJUrxdBK6s0pw6o00a7yW3dHS9O5eQCEGnmRfeHGGCRd/1k1AV+c3fIIzxCq5mSgBUDmDeiay2ArVgUoke/GeC7QixfL51hxbp2YIHGNznByK/Pk05EKGbcNQMIMYVHPr7gnoXp8SigkLMRyksJpudFpEVeYOajtXzLCGKqCpWx8WWuoKXvcmKZsNxr/dOTtlQ2+YMYgH4wOV8F9x/yc/TaG6iMpLWFQUtj5La0NWQCA2NpcnA3XG4DQe0JDA3F2hhaOKuCM7v9SKtyLAKrCIGfEATzSDkkEI+XJyvk0oJsKQEjMIbf1wWgAIOEgpLmWBRiy+/ys6hdQO1xAWTnR5zKFQioXqcrJIhf3fX1l1IOPSL7X0f0SLGkh24hButScvlACGPk50dwfov5Qz1nW/m3RCj7UAKTvJQYgHqLJnf5wjmGbd7bq8DtrsFrpGde9AqK0Uw1gT4A1LSRacY2vQev7mt+efIS0xDdJ5hyS/3hztAKQMJvrf/ZubPD/BSwjgQmfn4N2+RzHVAJIATyq0baSL6Uq7RqMo7Ja/uR2wMfNAUgIfwsHk41xYFAxssDKSfKmysZwTEj/FeIQtvV7NhillBIMWvet4cDY5XsnMIAxwB/UYZHxdI79nilQBScOG9X/ERYgrm0l0YMr6oGTei3cV1L6SMbsYl7baeX8C02fZc6+Eq6yuH3neZ91eX7c0zLF8olF2lDoAsAQBRdYjS1sEKhO98EBPM5o+Ty+C5sbkucbwKver4rhTzAbLmR49boP+SxRBSS/ZVe0AJCwJkl44F7I6zrHCZa60zQx/Xzs23M5gcTZ9El08n6eg1LY9ULMAI/ZfG9ayxOQhPY5s4fokJPso2LyeYUAD9fImxxPUFxR1P2zmHguMgAp6/tnKMTKWvXw/7JYjBNpqlouF35n1fDvoPzUecjuMQCAKOxD5cA73HviGfs/pt86o2RV4Ywc98hr3B+b8sWN0QxAIiYTtjc/CluwGkIJIM/4H1hh0uObChmyHa2gIwg8qKpsG/AzuyPv5M/cKCF+J+/nrTpxhSE8WAm5mCmnSeAe3/uSRGeMOq4QY1iJxrD0lNjUnI7njDdsUj/Eum8USzLIr+N1XZX6M/Rb/BtjIuuc+o0yZW+GsUN8BgU1hGhnxFHX976n0MC+ybSzor7/0tq4BwBI0eEynmbvwQoCgSs97oXAhxMDLg+qVTkGtQEgymDV0fchVw70fi703U78jR1nbtDQQE3uQwVAhhB0YlBahdknBmx6naWR12ElAqi84w9EEwCJuD9Z2HtFamObvGRvrqrseUzYdIVzJOBBNOFazBivoWAdHX16y1cj+bFYWUqFriTYsQxV+34BiWin8ZwzZalaAURiIYBhX0siE0TbwACXqD4UyGQ27bzd7KnpAMQ1/CYAUoFy8PqJPbBN40Xfub1XUHcWHzKkNxOzcELh0951CqARE5JD+tzbna40XA6M0eAx/Oc+W0wAkAjJTdh+bBiS25EWiqtuQkjdB8/yjPlnWQU6pkWyYIxA4CXIx/edWB3F/ZcgvbF8trhBMwAS6aWHjBYfc8NJM5p4itwfEmIIa6OyrBRuDCtx8icFWESboCB4696q0F4YI4NxKOoapCndPD2bAvIaA5YbG+2XUuPskS1GHmp1k2zPa2xwmapkwD3X40T7Ssy+bdO+vB2sgBytZPWhOi6l63sv5ad00czHYXa/hDQeTnpV92fiQb5zHlYeywcua1F5VA/2xP2xo0OtP/2pftc/Ls4tZd4dnU8YWU28vQpXcF9e8sJiyGz/a66GkBKdB3uJyoZ/y7YxNHg0f4q5ulrGQwXxOitQNrRu4gYkdYhej/RjA3P5r5iqhIS8/7C91YnqfddhBdrrnD6hbOZEH0b7UBv6vEx5ZupnJPtZCmCosbl0WPhaSmRuPfxnsfacAgCkuPOvEOCehfwTz0Ne+4uQr8dqewGyW1/Ext5zAVltPQGIXPl2DWZBetuvkBGh473dwaJrsXl/BOubz0F2Y0602tdbOcf82bajg1wRofNQyEmF95juLMYRKO2cnnF1qE1Vn1kXJewwcbcB2SLE5sA5eJDbVB/pvbmDROftZmQUKh1pT65FqbHnGYjQxdWNf8aOgHi3rtCykmnOK3Rzp7lhV2zs21AyJCoeNgx6th59zExjGDBsFYMXYQVeUwEizexeDip1X6iLD6uP0SjPRKPvXc4OQEHnj2FJE9OIDLtvUvugTE/K3o26AJCSzof4+ynwxTK6bvdBQXsaZrE3a6fqFXBGBZ2jcPcBDKh1vgf6bmoWpgxv6cBPNLkH1ZRf/P7NJ8Re6XkP9KwXHaB7eCqag6qwpFJWQzIUeJ/higgJQpBMddXIJNtKBiOB7NyMcXZ9PNw5uth+XxSOeuxdKBoSmXTqIcg57nsA6WVKfxWNfQTzGy4p/Xvu4QrI6zwLK1sEI4GeVw1W4GhfiCJdHQCQM6ogJggmr2v4bKZVv8OiGBhEkaoh0Wao2kExwufwWkv634eMEF/rXzjPyVrWuh27K41deBRsvec4libbSyqQ9RMf4dk5z2eIemMZEHBcHdobMx22ws/mdNg5rVH8/6y2htRk6lWl33OyGp0fNp6UkgUYH+ae/AvIFXFSaMVsHkwLDRzXum+vQcrSU4zkyMDkDojNcyMYIUMYzMzMhHPJNUVz4c5KNFiLJjexub9HqofI9NG1Fg+8B1uOPBISeFnG0CRuunVP1j1Yy2yHCHdBxpGDUHHqM3Y+VFUgdSIPVsBIGYfsaJVExwu1tZGc4Kw2Pqz/Zzqic6XfcUn2m4JraowlkEc0K6K6OXrehrzmhltx9LH/rPx3PQzPqoHI1rr7sI/tGJSd+ph7B5e3isoI9YRRIOGWnhn54spRAUyqIwYyN181oYHLuAhcKECi36DfciLgqD0tMrqr20QAwzSr9jOw6Ts5oQnNWH1OdN1GroV8b3e2Yts/iQSfmm4IKSmJ2MzdCPbu/+ZhpCTMc3+7iKmJPkxxNPXkkCplFS6ndK7p/FFvGJ9vbAxXrkrpc/ob+tsq31t8VklNjMEG9lzWnsGE2YhI4iTib66iZDSe3wLvX8L2o85IVD0t3klNynVqataxh5Ez/ipNZObKAvEHnaPCEDoJydHN4ya4x99lqoKmA1HGr/F3VvEDoaydQHN1aCyJN0gZGLomUpjKbvshbGrMCZkGevdCdFrWspa1rHVH9jzriW1o03swUXOZA36iadJ8IrKndWf83CjrwkZVsrVk292UeSf7LjvA0XdZyacGbTMtj2LR5/Q39LfkD6olu03fQ9/n5EwcqcWIqhJl40iRjbjTJX3nIbPlGCz706QQ8LQoVigZ8w0Q3RF6i9CJLYf0w49Bce/LUIDVOAIkNFODQGRmH6vkiT473xQ39VZjEFI9Fly0725f+KLP5b+pwUWfOYdJUlQIO+RjsLK5S7wfROVDOXB8Z97AptsmlHXNCb1OAlGWr7WWtWSwF7mSAAUoYpPR1AwVA68wSwcHDXO1l+wg2WOyxXSuqVeHbHLJsJ8rFy4642N+nu1GNHMHfk4Dhan6n47xL8ncL8Nzeg9+zzq0ERkIPCqR1mlDWuGmxgch1X1/+PUI26ol8NMkSxoJyXEWLX3vLrD3/BSHGYqbJS78mnbRN0KbQZtToxW3GL+DuN3Uy0FNYRs6xYMCpEKQeoi9/z2weydQlagg7B7ctKnRYwzNzCrE633rle2nwxrrz3ChvIvxdp7mtU/ul8KD28rHPgep390Jxd1/B/a+K7ANbWwC2nQ4JLLc69CpbSKHOCDse7nkDLk3ZsLPQKJGucg5joqguBBXJiarNuL/n3RC+As46OdJwhldBDguQn7Xn8OWRtfDqMwWdm0N30+Ix4CW7QsHBbMEMLl7kmBjowuKOnqgtP8s2HvfY7ot+URSEqI9pkXPkURI6DmS3wxd1HRK87DIh5NPXYwyqCTLT6wHBz7vYqSPFHf9ALYd+DKk7U2fbcAxUVMt4GEta81id+ksz9F/awdIgI0NabC+wYODsY9Aed/TUN7/MooG/Br7hC6DrXuSJccLcNlw5aFNLez9AD+/hOsCFgd+CWX9z4Ojawy27PsKrP52EVQcWTvHYOxFJIOvm/Ka5hs4y+ZBauoS2PqdYijpHYDcjufQofwGyhGZZaAxzKPMzJCfwYNwTh9Lpd4PQsr314PDaPBvPJIDo+wY8a/z8XsqUWqzoPM/sTHsaajo2Acrdkc2hn7LGFrLWtay1tyAzbvY653dRsKq0hWQ/rgNkzt7cV7FBGQf/0e0vy+jQsobUIJSnuVDfwDboOgfCl3U61U29D7OHnoH50z9GvsJ/xVy2p9hBZ6Sjsdh856sJEhaNlfvmNYZuQURwNyi6hpmBxOR87EaMh7JgMLmeig6vhPKuw5ic/UBsKHvtHv3Yw/bPmz6PQyOE9/Ez2ohr8m1HNLWwqr0FfiLi29+TUTVsPystax1R4lLCv41HA9w0x5vtPWkgCrsiP5nVq/NWyToTMwTiyipBzu/nwyVgw40bnWIzB7HxusRbLj5Jywb/RzLuyQ/O4MA42oEmtVV/m/VY/+D5fv/QJ3sZ9CJDaLz+jrYTlTjdxTAH31v5WxywvI14QeLrBfdWtaylrVuTYr9ZjY9WI14PhH5xevRFm8Hz0ABJpvKoayrFEp7ysKWZzQH6se3Qa0vCRpeSbjpNdDvC6qsZb9v5oN5v3CvuMKP4jGgr88L+lcGhndZz8ha1tL4PMs2WDrTfMZu85yJcyqdVf4eYU/NiIv/HxsIy6Q5x2x2AAAAAElFTkSuQmCC"/>
  <p:tag name="ISPRING_SCORM_RATE_SLIDES" val="0"/>
  <p:tag name="ISPRING_SCORM_RATE_QUIZZES" val="0"/>
  <p:tag name="ISPRING_SCORM_PASSING_SCORE" val="0.000000"/>
  <p:tag name="ISPRING_PRESENTATION_TITLE" val="PLANTILLA PARA PRESENTACION DEL PROYECTO"/>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GENSWF_SLIDE_UID" val="{721C3403-AA53-46AD-B221-7677835F5E72}:256"/>
</p:tagLst>
</file>

<file path=ppt/tags/tag3.xml><?xml version="1.0" encoding="utf-8"?>
<p:tagLst xmlns:a="http://schemas.openxmlformats.org/drawingml/2006/main" xmlns:r="http://schemas.openxmlformats.org/officeDocument/2006/relationships" xmlns:p="http://schemas.openxmlformats.org/presentationml/2006/main">
  <p:tag name="GENSWF_SLIDE_UID" val="{875FCD4C-21D1-40F8-AE74-0E6331AD3514}:257"/>
</p:tagLst>
</file>

<file path=ppt/tags/tag4.xml><?xml version="1.0" encoding="utf-8"?>
<p:tagLst xmlns:a="http://schemas.openxmlformats.org/drawingml/2006/main" xmlns:r="http://schemas.openxmlformats.org/officeDocument/2006/relationships" xmlns:p="http://schemas.openxmlformats.org/presentationml/2006/main">
  <p:tag name="GENSWF_SLIDE_UID" val="{25D0D7AF-CD1D-4B22-B9FB-FEB2F16ED37B}:259"/>
</p:tagLst>
</file>

<file path=ppt/tags/tag5.xml><?xml version="1.0" encoding="utf-8"?>
<p:tagLst xmlns:a="http://schemas.openxmlformats.org/drawingml/2006/main" xmlns:r="http://schemas.openxmlformats.org/officeDocument/2006/relationships" xmlns:p="http://schemas.openxmlformats.org/presentationml/2006/main">
  <p:tag name="GENSWF_SLIDE_UID" val="{0F8749A0-28C9-4539-9208-597D833BCFDC}:260"/>
</p:tagLst>
</file>

<file path=ppt/theme/theme1.xml><?xml version="1.0" encoding="utf-8"?>
<a:theme xmlns:a="http://schemas.openxmlformats.org/drawingml/2006/main" name="SIC_Template_AI">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60D62BAB1560A4458463CE84EE612B11" ma:contentTypeVersion="15" ma:contentTypeDescription="Crear nuevo documento." ma:contentTypeScope="" ma:versionID="df27884d7943bd95a11fbca844cbcd75">
  <xsd:schema xmlns:xsd="http://www.w3.org/2001/XMLSchema" xmlns:xs="http://www.w3.org/2001/XMLSchema" xmlns:p="http://schemas.microsoft.com/office/2006/metadata/properties" xmlns:ns3="c2b158a5-f734-4b64-96a4-51513c28b494" xmlns:ns4="20c30200-c9a4-4349-9373-6ae5e7e01e7c" targetNamespace="http://schemas.microsoft.com/office/2006/metadata/properties" ma:root="true" ma:fieldsID="7c3a52bff2bd2884f44a58c3e33b6674" ns3:_="" ns4:_="">
    <xsd:import namespace="c2b158a5-f734-4b64-96a4-51513c28b494"/>
    <xsd:import namespace="20c30200-c9a4-4349-9373-6ae5e7e01e7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LengthInSeconds" minOccurs="0"/>
                <xsd:element ref="ns3:MediaServiceOCR"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b158a5-f734-4b64-96a4-51513c28b4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0c30200-c9a4-4349-9373-6ae5e7e01e7c" elementFormDefault="qualified">
    <xsd:import namespace="http://schemas.microsoft.com/office/2006/documentManagement/types"/>
    <xsd:import namespace="http://schemas.microsoft.com/office/infopath/2007/PartnerControls"/>
    <xsd:element name="SharedWithUsers" ma:index="14"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talles de uso compartido" ma:internalName="SharedWithDetails" ma:readOnly="true">
      <xsd:simpleType>
        <xsd:restriction base="dms:Note">
          <xsd:maxLength value="255"/>
        </xsd:restriction>
      </xsd:simpleType>
    </xsd:element>
    <xsd:element name="SharingHintHash" ma:index="16"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2b158a5-f734-4b64-96a4-51513c28b494" xsi:nil="true"/>
  </documentManagement>
</p:properties>
</file>

<file path=customXml/itemProps1.xml><?xml version="1.0" encoding="utf-8"?>
<ds:datastoreItem xmlns:ds="http://schemas.openxmlformats.org/officeDocument/2006/customXml" ds:itemID="{CCF0174A-4DF6-4BB7-9D87-F50919CDA01E}">
  <ds:schemaRefs>
    <ds:schemaRef ds:uri="http://schemas.microsoft.com/sharepoint/v3/contenttype/forms"/>
  </ds:schemaRefs>
</ds:datastoreItem>
</file>

<file path=customXml/itemProps2.xml><?xml version="1.0" encoding="utf-8"?>
<ds:datastoreItem xmlns:ds="http://schemas.openxmlformats.org/officeDocument/2006/customXml" ds:itemID="{094373F4-BF26-4969-9221-B889382FD73F}">
  <ds:schemaRefs>
    <ds:schemaRef ds:uri="20c30200-c9a4-4349-9373-6ae5e7e01e7c"/>
    <ds:schemaRef ds:uri="c2b158a5-f734-4b64-96a4-51513c28b4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E133CF9-2CF9-48D9-BFE1-CE2F44208F28}">
  <ds:schemaRefs>
    <ds:schemaRef ds:uri="20c30200-c9a4-4349-9373-6ae5e7e01e7c"/>
    <ds:schemaRef ds:uri="c2b158a5-f734-4b64-96a4-51513c28b49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51</TotalTime>
  <Words>1045</Words>
  <Application>Microsoft Office PowerPoint</Application>
  <PresentationFormat>Personalizado</PresentationFormat>
  <Paragraphs>76</Paragraphs>
  <Slides>24</Slides>
  <Notes>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24</vt:i4>
      </vt:variant>
    </vt:vector>
  </HeadingPairs>
  <TitlesOfParts>
    <vt:vector size="30" baseType="lpstr">
      <vt:lpstr>Malgun Gothic</vt:lpstr>
      <vt:lpstr>ADLaM Display</vt:lpstr>
      <vt:lpstr>Amasis MT Pro Medium</vt:lpstr>
      <vt:lpstr>Arial</vt:lpstr>
      <vt:lpstr>Calibri</vt:lpstr>
      <vt:lpstr>SIC_Template_AI</vt:lpstr>
      <vt:lpstr>Samsung Innovation Campus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PARA PRESENTACION DEL PROYECTO</dc:title>
  <dc:creator>Soon Yong Chang</dc:creator>
  <cp:lastModifiedBy>LUIS TAPIA</cp:lastModifiedBy>
  <cp:revision>19</cp:revision>
  <dcterms:created xsi:type="dcterms:W3CDTF">2019-07-06T14:12:49Z</dcterms:created>
  <dcterms:modified xsi:type="dcterms:W3CDTF">2024-03-21T15:45:20Z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ContentTypeId">
    <vt:lpwstr>0x01010060D62BAB1560A4458463CE84EE612B11</vt:lpwstr>
  </property>
</Properties>
</file>